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7"/>
  </p:notesMasterIdLst>
  <p:sldIdLst>
    <p:sldId id="257" r:id="rId2"/>
    <p:sldId id="258" r:id="rId3"/>
    <p:sldId id="259" r:id="rId4"/>
    <p:sldId id="318" r:id="rId5"/>
    <p:sldId id="266" r:id="rId6"/>
    <p:sldId id="268" r:id="rId7"/>
    <p:sldId id="311" r:id="rId8"/>
    <p:sldId id="260" r:id="rId9"/>
    <p:sldId id="262" r:id="rId10"/>
    <p:sldId id="263" r:id="rId11"/>
    <p:sldId id="264" r:id="rId12"/>
    <p:sldId id="278" r:id="rId13"/>
    <p:sldId id="267" r:id="rId14"/>
    <p:sldId id="270" r:id="rId15"/>
    <p:sldId id="271" r:id="rId16"/>
    <p:sldId id="317" r:id="rId17"/>
    <p:sldId id="290" r:id="rId18"/>
    <p:sldId id="313" r:id="rId19"/>
    <p:sldId id="314" r:id="rId20"/>
    <p:sldId id="315" r:id="rId21"/>
    <p:sldId id="316" r:id="rId22"/>
    <p:sldId id="312" r:id="rId23"/>
    <p:sldId id="304" r:id="rId24"/>
    <p:sldId id="306" r:id="rId25"/>
    <p:sldId id="307" r:id="rId26"/>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0A896E1-3DBC-4EFE-90C8-79636A277EC1}" v="76" dt="2023-05-23T14:03:48.2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CBD2A7-35D4-F0E4-DFFF-20BF7CFEA6DC}"/>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a:extLst>
              <a:ext uri="{FF2B5EF4-FFF2-40B4-BE49-F238E27FC236}">
                <a16:creationId xmlns:a16="http://schemas.microsoft.com/office/drawing/2014/main" id="{770415B3-3A62-BED6-4296-560A00F19C77}"/>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40A94379-F396-4FC7-BEA7-FA2165BF5E12}" type="datetimeFigureOut">
              <a:rPr lang="en-US"/>
              <a:pPr>
                <a:defRPr/>
              </a:pPr>
              <a:t>6/15/2023</a:t>
            </a:fld>
            <a:endParaRPr lang="en-US"/>
          </a:p>
        </p:txBody>
      </p:sp>
      <p:sp>
        <p:nvSpPr>
          <p:cNvPr id="4" name="Slide Image Placeholder 3">
            <a:extLst>
              <a:ext uri="{FF2B5EF4-FFF2-40B4-BE49-F238E27FC236}">
                <a16:creationId xmlns:a16="http://schemas.microsoft.com/office/drawing/2014/main" id="{1F3CE09D-E8D1-9E66-82AF-39EC08B9D056}"/>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1610589E-5E90-F46C-9930-196265E4B819}"/>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FDAEA2F5-2469-0A1C-69B0-256D1A689A5F}"/>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a:extLst>
              <a:ext uri="{FF2B5EF4-FFF2-40B4-BE49-F238E27FC236}">
                <a16:creationId xmlns:a16="http://schemas.microsoft.com/office/drawing/2014/main" id="{090F740E-480A-EA9D-EEEE-57A0C6CC62D5}"/>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132C4BC2-365A-43CB-8820-57A274BDF7D9}"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D9F2D06-CD38-81A7-5F41-181DC42C895E}"/>
              </a:ext>
            </a:extLst>
          </p:cNvPr>
          <p:cNvSpPr>
            <a:spLocks noGrp="1"/>
          </p:cNvSpPr>
          <p:nvPr>
            <p:ph type="dt" sz="half" idx="10"/>
          </p:nvPr>
        </p:nvSpPr>
        <p:spPr/>
        <p:txBody>
          <a:bodyPr/>
          <a:lstStyle>
            <a:lvl1pPr>
              <a:defRPr/>
            </a:lvl1pPr>
          </a:lstStyle>
          <a:p>
            <a:pPr>
              <a:defRPr/>
            </a:pPr>
            <a:fld id="{DAF833D4-989B-4F9E-8F49-C2673E848D95}" type="datetime1">
              <a:rPr lang="en-US"/>
              <a:pPr>
                <a:defRPr/>
              </a:pPr>
              <a:t>6/15/2023</a:t>
            </a:fld>
            <a:endParaRPr lang="en-US"/>
          </a:p>
        </p:txBody>
      </p:sp>
      <p:sp>
        <p:nvSpPr>
          <p:cNvPr id="5" name="Footer Placeholder 4">
            <a:extLst>
              <a:ext uri="{FF2B5EF4-FFF2-40B4-BE49-F238E27FC236}">
                <a16:creationId xmlns:a16="http://schemas.microsoft.com/office/drawing/2014/main" id="{1877C8D4-9265-296B-AAC1-DED2FAC8AE79}"/>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C0D72FC-8F56-FE94-5DC4-EBA9139ED36F}"/>
              </a:ext>
            </a:extLst>
          </p:cNvPr>
          <p:cNvSpPr>
            <a:spLocks noGrp="1"/>
          </p:cNvSpPr>
          <p:nvPr>
            <p:ph type="sldNum" sz="quarter" idx="12"/>
          </p:nvPr>
        </p:nvSpPr>
        <p:spPr/>
        <p:txBody>
          <a:bodyPr/>
          <a:lstStyle>
            <a:lvl1pPr>
              <a:defRPr/>
            </a:lvl1pPr>
          </a:lstStyle>
          <a:p>
            <a:pPr>
              <a:defRPr/>
            </a:pPr>
            <a:fld id="{65A243E0-03EF-4941-A208-6586CD9276A1}" type="slidenum">
              <a:rPr lang="en-US" altLang="en-US"/>
              <a:pPr>
                <a:defRPr/>
              </a:pPr>
              <a:t>‹#›</a:t>
            </a:fld>
            <a:endParaRPr lang="en-US" altLang="en-US"/>
          </a:p>
        </p:txBody>
      </p:sp>
    </p:spTree>
    <p:extLst>
      <p:ext uri="{BB962C8B-B14F-4D97-AF65-F5344CB8AC3E}">
        <p14:creationId xmlns:p14="http://schemas.microsoft.com/office/powerpoint/2010/main" val="2943381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E17AC8-BADF-3FAF-AEC5-52DB61CDAB2D}"/>
              </a:ext>
            </a:extLst>
          </p:cNvPr>
          <p:cNvSpPr>
            <a:spLocks noGrp="1"/>
          </p:cNvSpPr>
          <p:nvPr>
            <p:ph type="dt" sz="half" idx="10"/>
          </p:nvPr>
        </p:nvSpPr>
        <p:spPr/>
        <p:txBody>
          <a:bodyPr/>
          <a:lstStyle>
            <a:lvl1pPr>
              <a:defRPr/>
            </a:lvl1pPr>
          </a:lstStyle>
          <a:p>
            <a:pPr>
              <a:defRPr/>
            </a:pPr>
            <a:fld id="{456D3662-08BA-43ED-896D-C6F4609363E1}" type="datetime1">
              <a:rPr lang="en-US"/>
              <a:pPr>
                <a:defRPr/>
              </a:pPr>
              <a:t>6/15/2023</a:t>
            </a:fld>
            <a:endParaRPr lang="en-US"/>
          </a:p>
        </p:txBody>
      </p:sp>
      <p:sp>
        <p:nvSpPr>
          <p:cNvPr id="5" name="Footer Placeholder 4">
            <a:extLst>
              <a:ext uri="{FF2B5EF4-FFF2-40B4-BE49-F238E27FC236}">
                <a16:creationId xmlns:a16="http://schemas.microsoft.com/office/drawing/2014/main" id="{1FE3C5F5-09FE-8192-A42E-305274134D25}"/>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BBE122CC-1684-2239-1452-6638F4F5882D}"/>
              </a:ext>
            </a:extLst>
          </p:cNvPr>
          <p:cNvSpPr>
            <a:spLocks noGrp="1"/>
          </p:cNvSpPr>
          <p:nvPr>
            <p:ph type="sldNum" sz="quarter" idx="12"/>
          </p:nvPr>
        </p:nvSpPr>
        <p:spPr/>
        <p:txBody>
          <a:bodyPr/>
          <a:lstStyle>
            <a:lvl1pPr>
              <a:defRPr/>
            </a:lvl1pPr>
          </a:lstStyle>
          <a:p>
            <a:pPr>
              <a:defRPr/>
            </a:pPr>
            <a:fld id="{1099ACE1-007D-46C1-972D-187962F22011}" type="slidenum">
              <a:rPr lang="en-US" altLang="en-US"/>
              <a:pPr>
                <a:defRPr/>
              </a:pPr>
              <a:t>‹#›</a:t>
            </a:fld>
            <a:endParaRPr lang="en-US" altLang="en-US"/>
          </a:p>
        </p:txBody>
      </p:sp>
    </p:spTree>
    <p:extLst>
      <p:ext uri="{BB962C8B-B14F-4D97-AF65-F5344CB8AC3E}">
        <p14:creationId xmlns:p14="http://schemas.microsoft.com/office/powerpoint/2010/main" val="525083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D3F6AC-F6EA-9196-89B3-D188C40DF9DB}"/>
              </a:ext>
            </a:extLst>
          </p:cNvPr>
          <p:cNvSpPr>
            <a:spLocks noGrp="1"/>
          </p:cNvSpPr>
          <p:nvPr>
            <p:ph type="dt" sz="half" idx="10"/>
          </p:nvPr>
        </p:nvSpPr>
        <p:spPr/>
        <p:txBody>
          <a:bodyPr/>
          <a:lstStyle>
            <a:lvl1pPr>
              <a:defRPr/>
            </a:lvl1pPr>
          </a:lstStyle>
          <a:p>
            <a:pPr>
              <a:defRPr/>
            </a:pPr>
            <a:fld id="{D8DCFE63-FBD3-42AE-9D23-CA719E53BB47}" type="datetime1">
              <a:rPr lang="en-US"/>
              <a:pPr>
                <a:defRPr/>
              </a:pPr>
              <a:t>6/15/2023</a:t>
            </a:fld>
            <a:endParaRPr lang="en-US"/>
          </a:p>
        </p:txBody>
      </p:sp>
      <p:sp>
        <p:nvSpPr>
          <p:cNvPr id="5" name="Footer Placeholder 4">
            <a:extLst>
              <a:ext uri="{FF2B5EF4-FFF2-40B4-BE49-F238E27FC236}">
                <a16:creationId xmlns:a16="http://schemas.microsoft.com/office/drawing/2014/main" id="{5CFD71E8-4A4A-CC63-C854-F71EA3AC946D}"/>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B66B8F9-CBC1-B40F-E318-8445A3780F24}"/>
              </a:ext>
            </a:extLst>
          </p:cNvPr>
          <p:cNvSpPr>
            <a:spLocks noGrp="1"/>
          </p:cNvSpPr>
          <p:nvPr>
            <p:ph type="sldNum" sz="quarter" idx="12"/>
          </p:nvPr>
        </p:nvSpPr>
        <p:spPr/>
        <p:txBody>
          <a:bodyPr/>
          <a:lstStyle>
            <a:lvl1pPr>
              <a:defRPr/>
            </a:lvl1pPr>
          </a:lstStyle>
          <a:p>
            <a:pPr>
              <a:defRPr/>
            </a:pPr>
            <a:fld id="{9EBB5E30-B6D7-4E7D-97F6-87E326171031}" type="slidenum">
              <a:rPr lang="en-US" altLang="en-US"/>
              <a:pPr>
                <a:defRPr/>
              </a:pPr>
              <a:t>‹#›</a:t>
            </a:fld>
            <a:endParaRPr lang="en-US" altLang="en-US"/>
          </a:p>
        </p:txBody>
      </p:sp>
    </p:spTree>
    <p:extLst>
      <p:ext uri="{BB962C8B-B14F-4D97-AF65-F5344CB8AC3E}">
        <p14:creationId xmlns:p14="http://schemas.microsoft.com/office/powerpoint/2010/main" val="4203839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8E0D4B-D962-7975-7363-BD008C10A1AE}"/>
              </a:ext>
            </a:extLst>
          </p:cNvPr>
          <p:cNvSpPr>
            <a:spLocks noGrp="1"/>
          </p:cNvSpPr>
          <p:nvPr>
            <p:ph type="dt" sz="half" idx="10"/>
          </p:nvPr>
        </p:nvSpPr>
        <p:spPr/>
        <p:txBody>
          <a:bodyPr/>
          <a:lstStyle>
            <a:lvl1pPr>
              <a:defRPr/>
            </a:lvl1pPr>
          </a:lstStyle>
          <a:p>
            <a:pPr>
              <a:defRPr/>
            </a:pPr>
            <a:fld id="{16A8BF50-EC10-4137-B90A-49172F94FA45}" type="datetime1">
              <a:rPr lang="en-US"/>
              <a:pPr>
                <a:defRPr/>
              </a:pPr>
              <a:t>6/15/2023</a:t>
            </a:fld>
            <a:endParaRPr lang="en-US"/>
          </a:p>
        </p:txBody>
      </p:sp>
      <p:sp>
        <p:nvSpPr>
          <p:cNvPr id="5" name="Footer Placeholder 4">
            <a:extLst>
              <a:ext uri="{FF2B5EF4-FFF2-40B4-BE49-F238E27FC236}">
                <a16:creationId xmlns:a16="http://schemas.microsoft.com/office/drawing/2014/main" id="{F0616E44-19C2-650D-6F8D-5D8B5CF59B01}"/>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1FAFB854-BB92-C147-B36E-A4BFD3C98642}"/>
              </a:ext>
            </a:extLst>
          </p:cNvPr>
          <p:cNvSpPr>
            <a:spLocks noGrp="1"/>
          </p:cNvSpPr>
          <p:nvPr>
            <p:ph type="sldNum" sz="quarter" idx="12"/>
          </p:nvPr>
        </p:nvSpPr>
        <p:spPr/>
        <p:txBody>
          <a:bodyPr/>
          <a:lstStyle>
            <a:lvl1pPr>
              <a:defRPr/>
            </a:lvl1pPr>
          </a:lstStyle>
          <a:p>
            <a:pPr>
              <a:defRPr/>
            </a:pPr>
            <a:fld id="{261DF3DF-9126-47C0-A6B6-4B46A5E4F6D9}" type="slidenum">
              <a:rPr lang="en-US" altLang="en-US"/>
              <a:pPr>
                <a:defRPr/>
              </a:pPr>
              <a:t>‹#›</a:t>
            </a:fld>
            <a:endParaRPr lang="en-US" altLang="en-US"/>
          </a:p>
        </p:txBody>
      </p:sp>
    </p:spTree>
    <p:extLst>
      <p:ext uri="{BB962C8B-B14F-4D97-AF65-F5344CB8AC3E}">
        <p14:creationId xmlns:p14="http://schemas.microsoft.com/office/powerpoint/2010/main" val="2372063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2726325-8B33-1E5B-622E-0A7A2E6CBA3B}"/>
              </a:ext>
            </a:extLst>
          </p:cNvPr>
          <p:cNvSpPr>
            <a:spLocks noGrp="1"/>
          </p:cNvSpPr>
          <p:nvPr>
            <p:ph type="dt" sz="half" idx="10"/>
          </p:nvPr>
        </p:nvSpPr>
        <p:spPr/>
        <p:txBody>
          <a:bodyPr/>
          <a:lstStyle>
            <a:lvl1pPr>
              <a:defRPr/>
            </a:lvl1pPr>
          </a:lstStyle>
          <a:p>
            <a:pPr>
              <a:defRPr/>
            </a:pPr>
            <a:fld id="{968CE2E4-6B3D-4E70-A90E-C2FD64E55A4E}" type="datetime1">
              <a:rPr lang="en-US"/>
              <a:pPr>
                <a:defRPr/>
              </a:pPr>
              <a:t>6/15/2023</a:t>
            </a:fld>
            <a:endParaRPr lang="en-US"/>
          </a:p>
        </p:txBody>
      </p:sp>
      <p:sp>
        <p:nvSpPr>
          <p:cNvPr id="5" name="Footer Placeholder 4">
            <a:extLst>
              <a:ext uri="{FF2B5EF4-FFF2-40B4-BE49-F238E27FC236}">
                <a16:creationId xmlns:a16="http://schemas.microsoft.com/office/drawing/2014/main" id="{CC8B56E9-52A4-0206-C7CA-53AFA60BA439}"/>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DF3BFD52-A9DB-4181-79F1-9317ADFC08F9}"/>
              </a:ext>
            </a:extLst>
          </p:cNvPr>
          <p:cNvSpPr>
            <a:spLocks noGrp="1"/>
          </p:cNvSpPr>
          <p:nvPr>
            <p:ph type="sldNum" sz="quarter" idx="12"/>
          </p:nvPr>
        </p:nvSpPr>
        <p:spPr/>
        <p:txBody>
          <a:bodyPr/>
          <a:lstStyle>
            <a:lvl1pPr>
              <a:defRPr/>
            </a:lvl1pPr>
          </a:lstStyle>
          <a:p>
            <a:pPr>
              <a:defRPr/>
            </a:pPr>
            <a:fld id="{FA6FCC09-379F-4F60-B8B4-2C4F6B0B42FE}" type="slidenum">
              <a:rPr lang="en-US" altLang="en-US"/>
              <a:pPr>
                <a:defRPr/>
              </a:pPr>
              <a:t>‹#›</a:t>
            </a:fld>
            <a:endParaRPr lang="en-US" altLang="en-US"/>
          </a:p>
        </p:txBody>
      </p:sp>
    </p:spTree>
    <p:extLst>
      <p:ext uri="{BB962C8B-B14F-4D97-AF65-F5344CB8AC3E}">
        <p14:creationId xmlns:p14="http://schemas.microsoft.com/office/powerpoint/2010/main" val="2245820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946C2DDF-0FBF-4C0B-F43C-251E4241C2A9}"/>
              </a:ext>
            </a:extLst>
          </p:cNvPr>
          <p:cNvSpPr>
            <a:spLocks noGrp="1"/>
          </p:cNvSpPr>
          <p:nvPr>
            <p:ph type="dt" sz="half" idx="10"/>
          </p:nvPr>
        </p:nvSpPr>
        <p:spPr/>
        <p:txBody>
          <a:bodyPr/>
          <a:lstStyle>
            <a:lvl1pPr>
              <a:defRPr/>
            </a:lvl1pPr>
          </a:lstStyle>
          <a:p>
            <a:pPr>
              <a:defRPr/>
            </a:pPr>
            <a:fld id="{22FD041E-A818-4F3C-9BD6-F333C9313208}" type="datetime1">
              <a:rPr lang="en-US"/>
              <a:pPr>
                <a:defRPr/>
              </a:pPr>
              <a:t>6/15/2023</a:t>
            </a:fld>
            <a:endParaRPr lang="en-US"/>
          </a:p>
        </p:txBody>
      </p:sp>
      <p:sp>
        <p:nvSpPr>
          <p:cNvPr id="6" name="Footer Placeholder 4">
            <a:extLst>
              <a:ext uri="{FF2B5EF4-FFF2-40B4-BE49-F238E27FC236}">
                <a16:creationId xmlns:a16="http://schemas.microsoft.com/office/drawing/2014/main" id="{AF5FBDEE-2B68-161C-F4FF-BC900D965CBE}"/>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381FF76B-C62F-A527-3C28-09CF4E38024E}"/>
              </a:ext>
            </a:extLst>
          </p:cNvPr>
          <p:cNvSpPr>
            <a:spLocks noGrp="1"/>
          </p:cNvSpPr>
          <p:nvPr>
            <p:ph type="sldNum" sz="quarter" idx="12"/>
          </p:nvPr>
        </p:nvSpPr>
        <p:spPr/>
        <p:txBody>
          <a:bodyPr/>
          <a:lstStyle>
            <a:lvl1pPr>
              <a:defRPr/>
            </a:lvl1pPr>
          </a:lstStyle>
          <a:p>
            <a:pPr>
              <a:defRPr/>
            </a:pPr>
            <a:fld id="{7D6B6245-2A83-490A-ABD7-1848F2112F23}" type="slidenum">
              <a:rPr lang="en-US" altLang="en-US"/>
              <a:pPr>
                <a:defRPr/>
              </a:pPr>
              <a:t>‹#›</a:t>
            </a:fld>
            <a:endParaRPr lang="en-US" altLang="en-US"/>
          </a:p>
        </p:txBody>
      </p:sp>
    </p:spTree>
    <p:extLst>
      <p:ext uri="{BB962C8B-B14F-4D97-AF65-F5344CB8AC3E}">
        <p14:creationId xmlns:p14="http://schemas.microsoft.com/office/powerpoint/2010/main" val="12607316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F087D8E4-2840-D8F7-DC94-31B854BC604E}"/>
              </a:ext>
            </a:extLst>
          </p:cNvPr>
          <p:cNvSpPr>
            <a:spLocks noGrp="1"/>
          </p:cNvSpPr>
          <p:nvPr>
            <p:ph type="dt" sz="half" idx="10"/>
          </p:nvPr>
        </p:nvSpPr>
        <p:spPr/>
        <p:txBody>
          <a:bodyPr/>
          <a:lstStyle>
            <a:lvl1pPr>
              <a:defRPr/>
            </a:lvl1pPr>
          </a:lstStyle>
          <a:p>
            <a:pPr>
              <a:defRPr/>
            </a:pPr>
            <a:fld id="{DB196174-8B01-4D4E-B94B-A3E1908A0862}" type="datetime1">
              <a:rPr lang="en-US"/>
              <a:pPr>
                <a:defRPr/>
              </a:pPr>
              <a:t>6/15/2023</a:t>
            </a:fld>
            <a:endParaRPr lang="en-US"/>
          </a:p>
        </p:txBody>
      </p:sp>
      <p:sp>
        <p:nvSpPr>
          <p:cNvPr id="8" name="Footer Placeholder 4">
            <a:extLst>
              <a:ext uri="{FF2B5EF4-FFF2-40B4-BE49-F238E27FC236}">
                <a16:creationId xmlns:a16="http://schemas.microsoft.com/office/drawing/2014/main" id="{8F2FAA2E-80D6-953B-4627-63F23C18A13C}"/>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D30333CD-ECF4-8938-7D38-F95E57C6E512}"/>
              </a:ext>
            </a:extLst>
          </p:cNvPr>
          <p:cNvSpPr>
            <a:spLocks noGrp="1"/>
          </p:cNvSpPr>
          <p:nvPr>
            <p:ph type="sldNum" sz="quarter" idx="12"/>
          </p:nvPr>
        </p:nvSpPr>
        <p:spPr/>
        <p:txBody>
          <a:bodyPr/>
          <a:lstStyle>
            <a:lvl1pPr>
              <a:defRPr/>
            </a:lvl1pPr>
          </a:lstStyle>
          <a:p>
            <a:pPr>
              <a:defRPr/>
            </a:pPr>
            <a:fld id="{1AB6AA06-FBD1-4E67-9BE4-C8B281D84C97}" type="slidenum">
              <a:rPr lang="en-US" altLang="en-US"/>
              <a:pPr>
                <a:defRPr/>
              </a:pPr>
              <a:t>‹#›</a:t>
            </a:fld>
            <a:endParaRPr lang="en-US" altLang="en-US"/>
          </a:p>
        </p:txBody>
      </p:sp>
    </p:spTree>
    <p:extLst>
      <p:ext uri="{BB962C8B-B14F-4D97-AF65-F5344CB8AC3E}">
        <p14:creationId xmlns:p14="http://schemas.microsoft.com/office/powerpoint/2010/main" val="1850579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BDE43778-C2EB-7CFC-7E5D-90131E4533CA}"/>
              </a:ext>
            </a:extLst>
          </p:cNvPr>
          <p:cNvSpPr>
            <a:spLocks noGrp="1"/>
          </p:cNvSpPr>
          <p:nvPr>
            <p:ph type="dt" sz="half" idx="10"/>
          </p:nvPr>
        </p:nvSpPr>
        <p:spPr/>
        <p:txBody>
          <a:bodyPr/>
          <a:lstStyle>
            <a:lvl1pPr>
              <a:defRPr/>
            </a:lvl1pPr>
          </a:lstStyle>
          <a:p>
            <a:pPr>
              <a:defRPr/>
            </a:pPr>
            <a:fld id="{C1D8192B-2B5A-4C25-A6DE-CFBFB71FD31E}" type="datetime1">
              <a:rPr lang="en-US"/>
              <a:pPr>
                <a:defRPr/>
              </a:pPr>
              <a:t>6/15/2023</a:t>
            </a:fld>
            <a:endParaRPr lang="en-US"/>
          </a:p>
        </p:txBody>
      </p:sp>
      <p:sp>
        <p:nvSpPr>
          <p:cNvPr id="4" name="Footer Placeholder 4">
            <a:extLst>
              <a:ext uri="{FF2B5EF4-FFF2-40B4-BE49-F238E27FC236}">
                <a16:creationId xmlns:a16="http://schemas.microsoft.com/office/drawing/2014/main" id="{9F17C721-3A4F-4481-C863-2316A88A6001}"/>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6961F2DE-3958-F04B-36C5-FE048823ADB1}"/>
              </a:ext>
            </a:extLst>
          </p:cNvPr>
          <p:cNvSpPr>
            <a:spLocks noGrp="1"/>
          </p:cNvSpPr>
          <p:nvPr>
            <p:ph type="sldNum" sz="quarter" idx="12"/>
          </p:nvPr>
        </p:nvSpPr>
        <p:spPr/>
        <p:txBody>
          <a:bodyPr/>
          <a:lstStyle>
            <a:lvl1pPr>
              <a:defRPr/>
            </a:lvl1pPr>
          </a:lstStyle>
          <a:p>
            <a:pPr>
              <a:defRPr/>
            </a:pPr>
            <a:fld id="{F2BA5053-B790-491F-9757-9B985A9F459D}" type="slidenum">
              <a:rPr lang="en-US" altLang="en-US"/>
              <a:pPr>
                <a:defRPr/>
              </a:pPr>
              <a:t>‹#›</a:t>
            </a:fld>
            <a:endParaRPr lang="en-US" altLang="en-US"/>
          </a:p>
        </p:txBody>
      </p:sp>
    </p:spTree>
    <p:extLst>
      <p:ext uri="{BB962C8B-B14F-4D97-AF65-F5344CB8AC3E}">
        <p14:creationId xmlns:p14="http://schemas.microsoft.com/office/powerpoint/2010/main" val="5711832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075B418F-2BAE-D0CE-6888-189896A40A40}"/>
              </a:ext>
            </a:extLst>
          </p:cNvPr>
          <p:cNvSpPr>
            <a:spLocks noGrp="1"/>
          </p:cNvSpPr>
          <p:nvPr>
            <p:ph type="dt" sz="half" idx="10"/>
          </p:nvPr>
        </p:nvSpPr>
        <p:spPr/>
        <p:txBody>
          <a:bodyPr/>
          <a:lstStyle>
            <a:lvl1pPr>
              <a:defRPr/>
            </a:lvl1pPr>
          </a:lstStyle>
          <a:p>
            <a:pPr>
              <a:defRPr/>
            </a:pPr>
            <a:fld id="{8C1436C9-B3AF-464C-BA88-36E54ACAD09B}" type="datetime1">
              <a:rPr lang="en-US"/>
              <a:pPr>
                <a:defRPr/>
              </a:pPr>
              <a:t>6/15/2023</a:t>
            </a:fld>
            <a:endParaRPr lang="en-US"/>
          </a:p>
        </p:txBody>
      </p:sp>
      <p:sp>
        <p:nvSpPr>
          <p:cNvPr id="3" name="Footer Placeholder 4">
            <a:extLst>
              <a:ext uri="{FF2B5EF4-FFF2-40B4-BE49-F238E27FC236}">
                <a16:creationId xmlns:a16="http://schemas.microsoft.com/office/drawing/2014/main" id="{2A19A56A-62AA-0755-E996-970A9B01A067}"/>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ED7853C8-FAFE-4927-E364-66D14AE83E2A}"/>
              </a:ext>
            </a:extLst>
          </p:cNvPr>
          <p:cNvSpPr>
            <a:spLocks noGrp="1"/>
          </p:cNvSpPr>
          <p:nvPr>
            <p:ph type="sldNum" sz="quarter" idx="12"/>
          </p:nvPr>
        </p:nvSpPr>
        <p:spPr/>
        <p:txBody>
          <a:bodyPr/>
          <a:lstStyle>
            <a:lvl1pPr>
              <a:defRPr/>
            </a:lvl1pPr>
          </a:lstStyle>
          <a:p>
            <a:pPr>
              <a:defRPr/>
            </a:pPr>
            <a:fld id="{5CA81EBB-7B30-4514-AFDF-A03ACDDDF92A}" type="slidenum">
              <a:rPr lang="en-US" altLang="en-US"/>
              <a:pPr>
                <a:defRPr/>
              </a:pPr>
              <a:t>‹#›</a:t>
            </a:fld>
            <a:endParaRPr lang="en-US" altLang="en-US"/>
          </a:p>
        </p:txBody>
      </p:sp>
    </p:spTree>
    <p:extLst>
      <p:ext uri="{BB962C8B-B14F-4D97-AF65-F5344CB8AC3E}">
        <p14:creationId xmlns:p14="http://schemas.microsoft.com/office/powerpoint/2010/main" val="2075076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3">
            <a:extLst>
              <a:ext uri="{FF2B5EF4-FFF2-40B4-BE49-F238E27FC236}">
                <a16:creationId xmlns:a16="http://schemas.microsoft.com/office/drawing/2014/main" id="{8377E7F1-5498-491B-EDED-C4278949951C}"/>
              </a:ext>
            </a:extLst>
          </p:cNvPr>
          <p:cNvSpPr>
            <a:spLocks noGrp="1"/>
          </p:cNvSpPr>
          <p:nvPr>
            <p:ph type="dt" sz="half" idx="10"/>
          </p:nvPr>
        </p:nvSpPr>
        <p:spPr/>
        <p:txBody>
          <a:bodyPr/>
          <a:lstStyle>
            <a:lvl1pPr>
              <a:defRPr/>
            </a:lvl1pPr>
          </a:lstStyle>
          <a:p>
            <a:pPr>
              <a:defRPr/>
            </a:pPr>
            <a:fld id="{739DC4A8-8ED8-497F-895A-E9E8BC013B28}" type="datetime1">
              <a:rPr lang="en-US"/>
              <a:pPr>
                <a:defRPr/>
              </a:pPr>
              <a:t>6/15/2023</a:t>
            </a:fld>
            <a:endParaRPr lang="en-US"/>
          </a:p>
        </p:txBody>
      </p:sp>
      <p:sp>
        <p:nvSpPr>
          <p:cNvPr id="6" name="Footer Placeholder 4">
            <a:extLst>
              <a:ext uri="{FF2B5EF4-FFF2-40B4-BE49-F238E27FC236}">
                <a16:creationId xmlns:a16="http://schemas.microsoft.com/office/drawing/2014/main" id="{EBDC8472-8D8D-EA62-9E4D-5FC39DFFB447}"/>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5A874935-7FB8-48D5-5BEE-4B331DBEEF3C}"/>
              </a:ext>
            </a:extLst>
          </p:cNvPr>
          <p:cNvSpPr>
            <a:spLocks noGrp="1"/>
          </p:cNvSpPr>
          <p:nvPr>
            <p:ph type="sldNum" sz="quarter" idx="12"/>
          </p:nvPr>
        </p:nvSpPr>
        <p:spPr/>
        <p:txBody>
          <a:bodyPr/>
          <a:lstStyle>
            <a:lvl1pPr>
              <a:defRPr/>
            </a:lvl1pPr>
          </a:lstStyle>
          <a:p>
            <a:pPr>
              <a:defRPr/>
            </a:pPr>
            <a:fld id="{F132239F-B1A0-4789-996A-3E634E60C240}" type="slidenum">
              <a:rPr lang="en-US" altLang="en-US"/>
              <a:pPr>
                <a:defRPr/>
              </a:pPr>
              <a:t>‹#›</a:t>
            </a:fld>
            <a:endParaRPr lang="en-US" altLang="en-US"/>
          </a:p>
        </p:txBody>
      </p:sp>
    </p:spTree>
    <p:extLst>
      <p:ext uri="{BB962C8B-B14F-4D97-AF65-F5344CB8AC3E}">
        <p14:creationId xmlns:p14="http://schemas.microsoft.com/office/powerpoint/2010/main" val="2162776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3">
            <a:extLst>
              <a:ext uri="{FF2B5EF4-FFF2-40B4-BE49-F238E27FC236}">
                <a16:creationId xmlns:a16="http://schemas.microsoft.com/office/drawing/2014/main" id="{2B220729-04ED-10FA-4B79-A4AE75F7D5C8}"/>
              </a:ext>
            </a:extLst>
          </p:cNvPr>
          <p:cNvSpPr>
            <a:spLocks noGrp="1"/>
          </p:cNvSpPr>
          <p:nvPr>
            <p:ph type="dt" sz="half" idx="10"/>
          </p:nvPr>
        </p:nvSpPr>
        <p:spPr/>
        <p:txBody>
          <a:bodyPr/>
          <a:lstStyle>
            <a:lvl1pPr>
              <a:defRPr/>
            </a:lvl1pPr>
          </a:lstStyle>
          <a:p>
            <a:pPr>
              <a:defRPr/>
            </a:pPr>
            <a:fld id="{2057E37C-3489-4685-B1FE-5E8EC7F034C0}" type="datetime1">
              <a:rPr lang="en-US"/>
              <a:pPr>
                <a:defRPr/>
              </a:pPr>
              <a:t>6/15/2023</a:t>
            </a:fld>
            <a:endParaRPr lang="en-US"/>
          </a:p>
        </p:txBody>
      </p:sp>
      <p:sp>
        <p:nvSpPr>
          <p:cNvPr id="6" name="Footer Placeholder 4">
            <a:extLst>
              <a:ext uri="{FF2B5EF4-FFF2-40B4-BE49-F238E27FC236}">
                <a16:creationId xmlns:a16="http://schemas.microsoft.com/office/drawing/2014/main" id="{86B70E42-D9B9-90DA-3EC9-F2B5D3317CC0}"/>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200F5FF6-C295-C061-DB61-4BE3606EDB4C}"/>
              </a:ext>
            </a:extLst>
          </p:cNvPr>
          <p:cNvSpPr>
            <a:spLocks noGrp="1"/>
          </p:cNvSpPr>
          <p:nvPr>
            <p:ph type="sldNum" sz="quarter" idx="12"/>
          </p:nvPr>
        </p:nvSpPr>
        <p:spPr/>
        <p:txBody>
          <a:bodyPr/>
          <a:lstStyle>
            <a:lvl1pPr>
              <a:defRPr/>
            </a:lvl1pPr>
          </a:lstStyle>
          <a:p>
            <a:pPr>
              <a:defRPr/>
            </a:pPr>
            <a:fld id="{6EFBB256-DA81-44C5-BB81-185B4C3E5832}" type="slidenum">
              <a:rPr lang="en-US" altLang="en-US"/>
              <a:pPr>
                <a:defRPr/>
              </a:pPr>
              <a:t>‹#›</a:t>
            </a:fld>
            <a:endParaRPr lang="en-US" altLang="en-US"/>
          </a:p>
        </p:txBody>
      </p:sp>
    </p:spTree>
    <p:extLst>
      <p:ext uri="{BB962C8B-B14F-4D97-AF65-F5344CB8AC3E}">
        <p14:creationId xmlns:p14="http://schemas.microsoft.com/office/powerpoint/2010/main" val="3096949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55C30E45-A79F-E62D-62EF-D667701844B5}"/>
              </a:ext>
            </a:extLst>
          </p:cNvPr>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168015AD-E588-E680-90C7-C00B1489C1F5}"/>
              </a:ext>
            </a:extLst>
          </p:cNvPr>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432CA873-C5BF-5380-32E5-0D777452EBA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fld id="{5B564AA5-25FE-434E-8D3B-D734FB2FD0B3}" type="datetime1">
              <a:rPr lang="en-US"/>
              <a:pPr>
                <a:defRPr/>
              </a:pPr>
              <a:t>6/15/2023</a:t>
            </a:fld>
            <a:endParaRPr lang="en-US"/>
          </a:p>
        </p:txBody>
      </p:sp>
      <p:sp>
        <p:nvSpPr>
          <p:cNvPr id="5" name="Footer Placeholder 4">
            <a:extLst>
              <a:ext uri="{FF2B5EF4-FFF2-40B4-BE49-F238E27FC236}">
                <a16:creationId xmlns:a16="http://schemas.microsoft.com/office/drawing/2014/main" id="{1F37A510-9CFC-D15B-AAA4-3515F3A7D7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n-US"/>
          </a:p>
        </p:txBody>
      </p:sp>
      <p:sp>
        <p:nvSpPr>
          <p:cNvPr id="6" name="Slide Number Placeholder 5">
            <a:extLst>
              <a:ext uri="{FF2B5EF4-FFF2-40B4-BE49-F238E27FC236}">
                <a16:creationId xmlns:a16="http://schemas.microsoft.com/office/drawing/2014/main" id="{FCBE2898-7219-28D3-91A3-FF10990E32FB}"/>
              </a:ext>
            </a:extLst>
          </p:cNvPr>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pPr>
              <a:defRPr/>
            </a:pPr>
            <a:fld id="{2E028B73-1C6D-4137-80B9-B1C4A6AC01FE}"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hyperlink" Target="mailto:ramyaamaheshwaran@gmail.co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extBox 6">
            <a:extLst>
              <a:ext uri="{FF2B5EF4-FFF2-40B4-BE49-F238E27FC236}">
                <a16:creationId xmlns:a16="http://schemas.microsoft.com/office/drawing/2014/main" id="{933F15E9-9915-704C-C1F7-802A58BFE261}"/>
              </a:ext>
            </a:extLst>
          </p:cNvPr>
          <p:cNvSpPr txBox="1">
            <a:spLocks noChangeArrowheads="1"/>
          </p:cNvSpPr>
          <p:nvPr/>
        </p:nvSpPr>
        <p:spPr bwMode="auto">
          <a:xfrm>
            <a:off x="1704181" y="1635598"/>
            <a:ext cx="8783637"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dirty="0">
                <a:latin typeface="Times New Roman" panose="02020603050405020304" pitchFamily="18" charset="0"/>
                <a:cs typeface="Times New Roman" panose="02020603050405020304" pitchFamily="18" charset="0"/>
              </a:rPr>
              <a:t>Department of Computer Science and Engineering</a:t>
            </a:r>
          </a:p>
        </p:txBody>
      </p:sp>
      <p:sp>
        <p:nvSpPr>
          <p:cNvPr id="3075" name="TextBox 8">
            <a:extLst>
              <a:ext uri="{FF2B5EF4-FFF2-40B4-BE49-F238E27FC236}">
                <a16:creationId xmlns:a16="http://schemas.microsoft.com/office/drawing/2014/main" id="{DDD3814C-D3AF-028B-E737-E07240E01FE0}"/>
              </a:ext>
            </a:extLst>
          </p:cNvPr>
          <p:cNvSpPr txBox="1">
            <a:spLocks noChangeArrowheads="1"/>
          </p:cNvSpPr>
          <p:nvPr/>
        </p:nvSpPr>
        <p:spPr bwMode="auto">
          <a:xfrm>
            <a:off x="8834758" y="4447054"/>
            <a:ext cx="3224576"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lnSpc>
                <a:spcPct val="100000"/>
              </a:lnSpc>
              <a:spcBef>
                <a:spcPct val="0"/>
              </a:spcBef>
              <a:buFontTx/>
              <a:buNone/>
            </a:pPr>
            <a:r>
              <a:rPr lang="en-US" altLang="en-US" sz="2400" dirty="0">
                <a:latin typeface="Times New Roman"/>
                <a:cs typeface="Times New Roman"/>
              </a:rPr>
              <a:t>Guided by,</a:t>
            </a:r>
          </a:p>
          <a:p>
            <a:pPr eaLnBrk="1" hangingPunct="1">
              <a:lnSpc>
                <a:spcPct val="100000"/>
              </a:lnSpc>
              <a:spcBef>
                <a:spcPct val="0"/>
              </a:spcBef>
              <a:buNone/>
            </a:pPr>
            <a:r>
              <a:rPr lang="en-US" altLang="en-US" sz="2400" dirty="0" err="1">
                <a:latin typeface="Times New Roman"/>
                <a:cs typeface="Times New Roman"/>
              </a:rPr>
              <a:t>Ms.D.Vaitheeswari</a:t>
            </a:r>
            <a:r>
              <a:rPr lang="en-US" altLang="en-US" sz="2400" dirty="0">
                <a:latin typeface="Times New Roman"/>
                <a:cs typeface="Times New Roman"/>
              </a:rPr>
              <a:t>,</a:t>
            </a:r>
          </a:p>
          <a:p>
            <a:pPr eaLnBrk="1" hangingPunct="1">
              <a:lnSpc>
                <a:spcPct val="100000"/>
              </a:lnSpc>
              <a:spcBef>
                <a:spcPct val="0"/>
              </a:spcBef>
              <a:buNone/>
            </a:pPr>
            <a:r>
              <a:rPr lang="en-US" altLang="en-US" sz="2400" dirty="0">
                <a:latin typeface="Times New Roman"/>
                <a:cs typeface="Times New Roman"/>
              </a:rPr>
              <a:t>M.E ,</a:t>
            </a:r>
          </a:p>
          <a:p>
            <a:pPr>
              <a:lnSpc>
                <a:spcPct val="100000"/>
              </a:lnSpc>
              <a:spcBef>
                <a:spcPct val="0"/>
              </a:spcBef>
              <a:buFontTx/>
              <a:buNone/>
            </a:pPr>
            <a:r>
              <a:rPr lang="en-US" altLang="en-US" sz="2400" dirty="0" err="1">
                <a:latin typeface="Times New Roman"/>
                <a:cs typeface="Times New Roman"/>
              </a:rPr>
              <a:t>Asst.Professor</a:t>
            </a:r>
            <a:r>
              <a:rPr lang="en-US" altLang="en-US" sz="2400" dirty="0">
                <a:latin typeface="Times New Roman"/>
                <a:cs typeface="Times New Roman"/>
              </a:rPr>
              <a:t> CSE dept</a:t>
            </a:r>
          </a:p>
          <a:p>
            <a:pPr eaLnBrk="1" hangingPunct="1">
              <a:lnSpc>
                <a:spcPct val="100000"/>
              </a:lnSpc>
              <a:spcBef>
                <a:spcPct val="0"/>
              </a:spcBef>
              <a:buFontTx/>
              <a:buNone/>
            </a:pPr>
            <a:endParaRPr lang="en-US" altLang="en-US" sz="2400" dirty="0">
              <a:latin typeface="Times New Roman" panose="02020603050405020304" pitchFamily="18" charset="0"/>
              <a:cs typeface="Times New Roman" panose="02020603050405020304" pitchFamily="18" charset="0"/>
            </a:endParaRPr>
          </a:p>
        </p:txBody>
      </p:sp>
      <p:sp>
        <p:nvSpPr>
          <p:cNvPr id="3076" name="TextBox 2">
            <a:extLst>
              <a:ext uri="{FF2B5EF4-FFF2-40B4-BE49-F238E27FC236}">
                <a16:creationId xmlns:a16="http://schemas.microsoft.com/office/drawing/2014/main" id="{78A4F759-988D-5A3D-1AA5-38867E2227A9}"/>
              </a:ext>
            </a:extLst>
          </p:cNvPr>
          <p:cNvSpPr txBox="1">
            <a:spLocks noChangeArrowheads="1"/>
          </p:cNvSpPr>
          <p:nvPr/>
        </p:nvSpPr>
        <p:spPr bwMode="auto">
          <a:xfrm>
            <a:off x="6096000" y="5001052"/>
            <a:ext cx="2422849"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2400" dirty="0">
                <a:latin typeface="Times New Roman" panose="02020603050405020304" pitchFamily="18" charset="0"/>
                <a:cs typeface="Times New Roman" panose="02020603050405020304" pitchFamily="18" charset="0"/>
              </a:rPr>
              <a:t>Batch No: 14</a:t>
            </a:r>
          </a:p>
          <a:p>
            <a:pPr algn="ctr" eaLnBrk="1" hangingPunct="1">
              <a:lnSpc>
                <a:spcPct val="100000"/>
              </a:lnSpc>
              <a:spcBef>
                <a:spcPct val="0"/>
              </a:spcBef>
              <a:buFontTx/>
              <a:buNone/>
            </a:pPr>
            <a:r>
              <a:rPr lang="en-US" altLang="en-US" sz="2400" dirty="0">
                <a:latin typeface="Times New Roman" panose="02020603050405020304" pitchFamily="18" charset="0"/>
                <a:cs typeface="Times New Roman" panose="02020603050405020304" pitchFamily="18" charset="0"/>
              </a:rPr>
              <a:t>Date : 24.05.2023</a:t>
            </a:r>
          </a:p>
        </p:txBody>
      </p:sp>
      <p:sp>
        <p:nvSpPr>
          <p:cNvPr id="3077" name="TextBox 3">
            <a:extLst>
              <a:ext uri="{FF2B5EF4-FFF2-40B4-BE49-F238E27FC236}">
                <a16:creationId xmlns:a16="http://schemas.microsoft.com/office/drawing/2014/main" id="{AE1B0158-D129-5C1F-3332-139D3D6B0FCD}"/>
              </a:ext>
            </a:extLst>
          </p:cNvPr>
          <p:cNvSpPr txBox="1">
            <a:spLocks noChangeArrowheads="1"/>
          </p:cNvSpPr>
          <p:nvPr/>
        </p:nvSpPr>
        <p:spPr bwMode="auto">
          <a:xfrm>
            <a:off x="344681" y="3987146"/>
            <a:ext cx="575131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lnSpc>
                <a:spcPct val="100000"/>
              </a:lnSpc>
              <a:spcBef>
                <a:spcPct val="0"/>
              </a:spcBef>
              <a:buFontTx/>
              <a:buNone/>
            </a:pPr>
            <a:r>
              <a:rPr lang="en-US" altLang="en-US" sz="2000" b="1" dirty="0">
                <a:latin typeface="Times New Roman" panose="02020603050405020304" pitchFamily="18" charset="0"/>
                <a:cs typeface="Times New Roman" panose="02020603050405020304" pitchFamily="18" charset="0"/>
              </a:rPr>
              <a:t>Team Members:</a:t>
            </a:r>
          </a:p>
        </p:txBody>
      </p:sp>
      <p:sp>
        <p:nvSpPr>
          <p:cNvPr id="3079" name="TextBox 7">
            <a:extLst>
              <a:ext uri="{FF2B5EF4-FFF2-40B4-BE49-F238E27FC236}">
                <a16:creationId xmlns:a16="http://schemas.microsoft.com/office/drawing/2014/main" id="{D71D2AD6-B57E-30A6-2527-A6D13F033430}"/>
              </a:ext>
            </a:extLst>
          </p:cNvPr>
          <p:cNvSpPr txBox="1">
            <a:spLocks noChangeArrowheads="1"/>
          </p:cNvSpPr>
          <p:nvPr/>
        </p:nvSpPr>
        <p:spPr bwMode="auto">
          <a:xfrm>
            <a:off x="694531" y="2257424"/>
            <a:ext cx="10515600" cy="1421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buFont typeface="Arial" panose="020B0604020202020204" pitchFamily="34" charset="0"/>
              <a:buNone/>
            </a:pPr>
            <a:r>
              <a:rPr lang="en-US" altLang="en-US" sz="3200" dirty="0">
                <a:latin typeface="Times New Roman" panose="02020603050405020304" pitchFamily="18" charset="0"/>
                <a:cs typeface="Times New Roman" panose="02020603050405020304" pitchFamily="18" charset="0"/>
              </a:rPr>
              <a:t> </a:t>
            </a:r>
            <a:r>
              <a:rPr lang="en-US" altLang="en-US" sz="3200" b="1" dirty="0">
                <a:latin typeface="Times New Roman" panose="02020603050405020304" pitchFamily="18" charset="0"/>
                <a:cs typeface="Times New Roman" panose="02020603050405020304" pitchFamily="18" charset="0"/>
              </a:rPr>
              <a:t> Data driven generalized approach for </a:t>
            </a:r>
            <a:r>
              <a:rPr lang="en-US" sz="3200" b="1" i="0" dirty="0">
                <a:effectLst/>
                <a:latin typeface="Times New Roman" panose="02020603050405020304" pitchFamily="18" charset="0"/>
                <a:cs typeface="Times New Roman" panose="02020603050405020304" pitchFamily="18" charset="0"/>
              </a:rPr>
              <a:t>Distributed denial of service (DDoS</a:t>
            </a:r>
            <a:r>
              <a:rPr lang="en-US" sz="3200" dirty="0">
                <a:latin typeface="Times New Roman" panose="02020603050405020304" pitchFamily="18" charset="0"/>
                <a:cs typeface="Times New Roman" panose="02020603050405020304" pitchFamily="18" charset="0"/>
              </a:rPr>
              <a:t>)</a:t>
            </a:r>
            <a:r>
              <a:rPr lang="en-US" altLang="en-US" sz="3200" b="1" dirty="0">
                <a:latin typeface="Times New Roman" panose="02020603050405020304" pitchFamily="18" charset="0"/>
                <a:cs typeface="Times New Roman" panose="02020603050405020304" pitchFamily="18" charset="0"/>
              </a:rPr>
              <a:t>  Detection using </a:t>
            </a:r>
            <a:r>
              <a:rPr lang="en-IN" sz="3200" b="1" i="0" dirty="0">
                <a:effectLst/>
                <a:latin typeface="Times New Roman" panose="02020603050405020304" pitchFamily="18" charset="0"/>
                <a:cs typeface="Times New Roman" panose="02020603050405020304" pitchFamily="18" charset="0"/>
              </a:rPr>
              <a:t>Long short-term memory (LSTM) algorithm </a:t>
            </a:r>
            <a:endParaRPr lang="en-US" altLang="en-US" sz="3200" b="1" dirty="0">
              <a:latin typeface="Times New Roman" panose="02020603050405020304" pitchFamily="18" charset="0"/>
              <a:cs typeface="Times New Roman" panose="02020603050405020304" pitchFamily="18" charset="0"/>
            </a:endParaRPr>
          </a:p>
        </p:txBody>
      </p:sp>
      <p:pic>
        <p:nvPicPr>
          <p:cNvPr id="3080" name="Picture 8" descr="C:\Users\Admin\Desktop\VM Logo (Autonomous).png">
            <a:extLst>
              <a:ext uri="{FF2B5EF4-FFF2-40B4-BE49-F238E27FC236}">
                <a16:creationId xmlns:a16="http://schemas.microsoft.com/office/drawing/2014/main" id="{0348DE9D-1243-9F7B-48C0-785ADE7F93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28838" y="619125"/>
            <a:ext cx="8151812" cy="89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1931DF7-974F-9AC7-24C4-6B6061430D58}"/>
              </a:ext>
            </a:extLst>
          </p:cNvPr>
          <p:cNvPicPr>
            <a:picLocks noChangeAspect="1"/>
          </p:cNvPicPr>
          <p:nvPr/>
        </p:nvPicPr>
        <p:blipFill>
          <a:blip r:embed="rId5"/>
          <a:stretch>
            <a:fillRect/>
          </a:stretch>
        </p:blipFill>
        <p:spPr>
          <a:xfrm>
            <a:off x="344681" y="4435617"/>
            <a:ext cx="1076734" cy="1265388"/>
          </a:xfrm>
          <a:prstGeom prst="rect">
            <a:avLst/>
          </a:prstGeom>
        </p:spPr>
      </p:pic>
      <p:pic>
        <p:nvPicPr>
          <p:cNvPr id="3" name="Picture 2">
            <a:extLst>
              <a:ext uri="{FF2B5EF4-FFF2-40B4-BE49-F238E27FC236}">
                <a16:creationId xmlns:a16="http://schemas.microsoft.com/office/drawing/2014/main" id="{5E651A92-D8E0-E3F7-FEA8-C31A491FB8CC}"/>
              </a:ext>
            </a:extLst>
          </p:cNvPr>
          <p:cNvPicPr>
            <a:picLocks noChangeAspect="1"/>
          </p:cNvPicPr>
          <p:nvPr/>
        </p:nvPicPr>
        <p:blipFill>
          <a:blip r:embed="rId6"/>
          <a:stretch>
            <a:fillRect/>
          </a:stretch>
        </p:blipFill>
        <p:spPr>
          <a:xfrm>
            <a:off x="1565917" y="4387256"/>
            <a:ext cx="1125842" cy="1311645"/>
          </a:xfrm>
          <a:prstGeom prst="rect">
            <a:avLst/>
          </a:prstGeom>
        </p:spPr>
      </p:pic>
      <p:pic>
        <p:nvPicPr>
          <p:cNvPr id="4" name="Picture 3">
            <a:extLst>
              <a:ext uri="{FF2B5EF4-FFF2-40B4-BE49-F238E27FC236}">
                <a16:creationId xmlns:a16="http://schemas.microsoft.com/office/drawing/2014/main" id="{E4CEAA6F-DDFF-0344-C804-664A38F0EA50}"/>
              </a:ext>
            </a:extLst>
          </p:cNvPr>
          <p:cNvPicPr>
            <a:picLocks noChangeAspect="1"/>
          </p:cNvPicPr>
          <p:nvPr/>
        </p:nvPicPr>
        <p:blipFill>
          <a:blip r:embed="rId7"/>
          <a:stretch>
            <a:fillRect/>
          </a:stretch>
        </p:blipFill>
        <p:spPr>
          <a:xfrm>
            <a:off x="2836261" y="4435616"/>
            <a:ext cx="1125842" cy="1263285"/>
          </a:xfrm>
          <a:prstGeom prst="rect">
            <a:avLst/>
          </a:prstGeom>
        </p:spPr>
      </p:pic>
      <p:pic>
        <p:nvPicPr>
          <p:cNvPr id="5" name="Picture 4">
            <a:extLst>
              <a:ext uri="{FF2B5EF4-FFF2-40B4-BE49-F238E27FC236}">
                <a16:creationId xmlns:a16="http://schemas.microsoft.com/office/drawing/2014/main" id="{6BDD8C73-1EA2-0A6E-5426-369A742DF1F2}"/>
              </a:ext>
            </a:extLst>
          </p:cNvPr>
          <p:cNvPicPr>
            <a:picLocks noChangeAspect="1"/>
          </p:cNvPicPr>
          <p:nvPr/>
        </p:nvPicPr>
        <p:blipFill>
          <a:blip r:embed="rId8"/>
          <a:stretch>
            <a:fillRect/>
          </a:stretch>
        </p:blipFill>
        <p:spPr>
          <a:xfrm>
            <a:off x="4168430" y="4387256"/>
            <a:ext cx="1125843" cy="1311645"/>
          </a:xfrm>
          <a:prstGeom prst="rect">
            <a:avLst/>
          </a:prstGeom>
        </p:spPr>
      </p:pic>
      <p:sp>
        <p:nvSpPr>
          <p:cNvPr id="7" name="TextBox 6">
            <a:extLst>
              <a:ext uri="{FF2B5EF4-FFF2-40B4-BE49-F238E27FC236}">
                <a16:creationId xmlns:a16="http://schemas.microsoft.com/office/drawing/2014/main" id="{EF3D3EAC-F702-0E5A-C365-1099D691AD9C}"/>
              </a:ext>
            </a:extLst>
          </p:cNvPr>
          <p:cNvSpPr txBox="1"/>
          <p:nvPr/>
        </p:nvSpPr>
        <p:spPr>
          <a:xfrm>
            <a:off x="391886" y="5831314"/>
            <a:ext cx="942392" cy="338554"/>
          </a:xfrm>
          <a:prstGeom prst="rect">
            <a:avLst/>
          </a:prstGeom>
          <a:noFill/>
        </p:spPr>
        <p:txBody>
          <a:bodyPr wrap="square" rtlCol="0">
            <a:spAutoFit/>
          </a:bodyPr>
          <a:lstStyle/>
          <a:p>
            <a:pPr algn="ctr"/>
            <a:r>
              <a:rPr lang="en-US" sz="800" b="1" dirty="0" err="1">
                <a:latin typeface="Times New Roman" panose="02020603050405020304" pitchFamily="18" charset="0"/>
                <a:cs typeface="Times New Roman" panose="02020603050405020304" pitchFamily="18" charset="0"/>
              </a:rPr>
              <a:t>Ramyaa</a:t>
            </a:r>
            <a:r>
              <a:rPr lang="en-US" sz="800" b="1" dirty="0">
                <a:latin typeface="Times New Roman" panose="02020603050405020304" pitchFamily="18" charset="0"/>
                <a:cs typeface="Times New Roman" panose="02020603050405020304" pitchFamily="18" charset="0"/>
              </a:rPr>
              <a:t> . M</a:t>
            </a:r>
          </a:p>
          <a:p>
            <a:r>
              <a:rPr lang="en-US" sz="800" b="1" dirty="0">
                <a:latin typeface="Times New Roman" panose="02020603050405020304" pitchFamily="18" charset="0"/>
                <a:cs typeface="Times New Roman" panose="02020603050405020304" pitchFamily="18" charset="0"/>
              </a:rPr>
              <a:t> 113119UG03079</a:t>
            </a:r>
            <a:endParaRPr lang="en-IN" sz="800" b="1"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43B88233-11EE-871C-69E3-ED981C7FC2E5}"/>
              </a:ext>
            </a:extLst>
          </p:cNvPr>
          <p:cNvSpPr txBox="1"/>
          <p:nvPr/>
        </p:nvSpPr>
        <p:spPr>
          <a:xfrm>
            <a:off x="1565917" y="5831314"/>
            <a:ext cx="989598" cy="338554"/>
          </a:xfrm>
          <a:prstGeom prst="rect">
            <a:avLst/>
          </a:prstGeom>
          <a:noFill/>
        </p:spPr>
        <p:txBody>
          <a:bodyPr wrap="square" rtlCol="0">
            <a:spAutoFit/>
          </a:bodyPr>
          <a:lstStyle/>
          <a:p>
            <a:pPr algn="ctr"/>
            <a:r>
              <a:rPr lang="en-US" sz="800" b="1" dirty="0">
                <a:latin typeface="Times New Roman" panose="02020603050405020304" pitchFamily="18" charset="0"/>
                <a:cs typeface="Times New Roman" panose="02020603050405020304" pitchFamily="18" charset="0"/>
              </a:rPr>
              <a:t>Monika . M</a:t>
            </a:r>
          </a:p>
          <a:p>
            <a:r>
              <a:rPr lang="en-US" sz="800" b="1" dirty="0">
                <a:latin typeface="Times New Roman" panose="02020603050405020304" pitchFamily="18" charset="0"/>
                <a:cs typeface="Times New Roman" panose="02020603050405020304" pitchFamily="18" charset="0"/>
              </a:rPr>
              <a:t>   113119UG03059</a:t>
            </a:r>
            <a:endParaRPr lang="en-IN" sz="800" b="1"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F5CBD1EF-F400-B387-98BD-06D25A2BDB83}"/>
              </a:ext>
            </a:extLst>
          </p:cNvPr>
          <p:cNvSpPr txBox="1"/>
          <p:nvPr/>
        </p:nvSpPr>
        <p:spPr>
          <a:xfrm>
            <a:off x="2808577" y="5831314"/>
            <a:ext cx="989598" cy="338554"/>
          </a:xfrm>
          <a:prstGeom prst="rect">
            <a:avLst/>
          </a:prstGeom>
          <a:noFill/>
        </p:spPr>
        <p:txBody>
          <a:bodyPr wrap="square" rtlCol="0">
            <a:spAutoFit/>
          </a:bodyPr>
          <a:lstStyle/>
          <a:p>
            <a:pPr algn="ctr"/>
            <a:r>
              <a:rPr lang="en-US" sz="800" b="1" dirty="0" err="1">
                <a:latin typeface="Times New Roman" panose="02020603050405020304" pitchFamily="18" charset="0"/>
                <a:cs typeface="Times New Roman" panose="02020603050405020304" pitchFamily="18" charset="0"/>
              </a:rPr>
              <a:t>Nivetha</a:t>
            </a:r>
            <a:r>
              <a:rPr lang="en-US" sz="800" b="1" dirty="0">
                <a:latin typeface="Times New Roman" panose="02020603050405020304" pitchFamily="18" charset="0"/>
                <a:cs typeface="Times New Roman" panose="02020603050405020304" pitchFamily="18" charset="0"/>
              </a:rPr>
              <a:t> . D</a:t>
            </a:r>
          </a:p>
          <a:p>
            <a:r>
              <a:rPr lang="en-US" sz="800" b="1" dirty="0">
                <a:latin typeface="Times New Roman" panose="02020603050405020304" pitchFamily="18" charset="0"/>
                <a:cs typeface="Times New Roman" panose="02020603050405020304" pitchFamily="18" charset="0"/>
              </a:rPr>
              <a:t>  113119UG03064</a:t>
            </a:r>
            <a:endParaRPr lang="en-IN" sz="800" b="1"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4B525173-CDEC-2F62-BB11-B7332E2FEB6F}"/>
              </a:ext>
            </a:extLst>
          </p:cNvPr>
          <p:cNvSpPr txBox="1"/>
          <p:nvPr/>
        </p:nvSpPr>
        <p:spPr>
          <a:xfrm>
            <a:off x="4128009" y="5831314"/>
            <a:ext cx="1125843" cy="338554"/>
          </a:xfrm>
          <a:prstGeom prst="rect">
            <a:avLst/>
          </a:prstGeom>
          <a:noFill/>
        </p:spPr>
        <p:txBody>
          <a:bodyPr wrap="square" rtlCol="0">
            <a:spAutoFit/>
          </a:bodyPr>
          <a:lstStyle/>
          <a:p>
            <a:pPr algn="ctr"/>
            <a:r>
              <a:rPr lang="en-US" sz="800" b="1" dirty="0">
                <a:latin typeface="Times New Roman" panose="02020603050405020304" pitchFamily="18" charset="0"/>
                <a:cs typeface="Times New Roman" panose="02020603050405020304" pitchFamily="18" charset="0"/>
              </a:rPr>
              <a:t>Renuka . R</a:t>
            </a:r>
          </a:p>
          <a:p>
            <a:r>
              <a:rPr lang="en-US" sz="800" b="1" dirty="0">
                <a:latin typeface="Times New Roman" panose="02020603050405020304" pitchFamily="18" charset="0"/>
                <a:cs typeface="Times New Roman" panose="02020603050405020304" pitchFamily="18" charset="0"/>
              </a:rPr>
              <a:t>     113119UG03081  </a:t>
            </a:r>
            <a:endParaRPr lang="en-IN" sz="800" b="1" dirty="0">
              <a:latin typeface="Times New Roman" panose="02020603050405020304" pitchFamily="18" charset="0"/>
              <a:cs typeface="Times New Roman" panose="02020603050405020304" pitchFamily="18" charset="0"/>
            </a:endParaRPr>
          </a:p>
        </p:txBody>
      </p:sp>
      <p:pic>
        <p:nvPicPr>
          <p:cNvPr id="6" name="Audio 5">
            <a:hlinkClick r:id="" action="ppaction://media"/>
            <a:extLst>
              <a:ext uri="{FF2B5EF4-FFF2-40B4-BE49-F238E27FC236}">
                <a16:creationId xmlns:a16="http://schemas.microsoft.com/office/drawing/2014/main" id="{01C9FC67-093F-1112-CA7A-46A1604AD6E7}"/>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25000" t="-160938" r="-325000" b="-160938"/>
          <a:stretch>
            <a:fillRect/>
          </a:stretch>
        </p:blipFill>
        <p:spPr>
          <a:xfrm>
            <a:off x="9144000" y="5143500"/>
            <a:ext cx="3048000" cy="1714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3865"/>
    </mc:Choice>
    <mc:Fallback>
      <p:transition spd="slow" advTm="638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26E01374-BFE0-CF59-7FC1-A4A1B7556D20}"/>
              </a:ext>
            </a:extLst>
          </p:cNvPr>
          <p:cNvSpPr>
            <a:spLocks noGrp="1"/>
          </p:cNvSpPr>
          <p:nvPr>
            <p:ph type="title"/>
          </p:nvPr>
        </p:nvSpPr>
        <p:spPr/>
        <p:txBody>
          <a:bodyPr/>
          <a:lstStyle/>
          <a:p>
            <a:pPr algn="ctr" eaLnBrk="1" hangingPunct="1"/>
            <a:r>
              <a:rPr lang="en-US" altLang="en-US" sz="6000" b="1" dirty="0">
                <a:latin typeface="Times New Roman" panose="02020603050405020304" pitchFamily="18" charset="0"/>
                <a:cs typeface="Times New Roman" panose="02020603050405020304" pitchFamily="18" charset="0"/>
              </a:rPr>
              <a:t>Literature Survey</a:t>
            </a:r>
          </a:p>
        </p:txBody>
      </p:sp>
      <p:sp>
        <p:nvSpPr>
          <p:cNvPr id="3" name="Content Placeholder 2">
            <a:extLst>
              <a:ext uri="{FF2B5EF4-FFF2-40B4-BE49-F238E27FC236}">
                <a16:creationId xmlns:a16="http://schemas.microsoft.com/office/drawing/2014/main" id="{F951D2F2-597C-57F1-A9B0-448BFDB26FBF}"/>
              </a:ext>
            </a:extLst>
          </p:cNvPr>
          <p:cNvSpPr>
            <a:spLocks noGrp="1"/>
          </p:cNvSpPr>
          <p:nvPr>
            <p:ph idx="1"/>
          </p:nvPr>
        </p:nvSpPr>
        <p:spPr/>
        <p:txBody>
          <a:bodyPr rtlCol="0">
            <a:normAutofit/>
          </a:bodyPr>
          <a:lstStyle/>
          <a:p>
            <a:pPr marL="0" indent="0" algn="ctr">
              <a:lnSpc>
                <a:spcPct val="150000"/>
              </a:lnSpc>
              <a:spcAft>
                <a:spcPts val="0"/>
              </a:spcAft>
              <a:buNone/>
              <a:defRPr/>
            </a:pPr>
            <a:r>
              <a:rPr lang="en-US" b="1" dirty="0">
                <a:latin typeface="Times New Roman"/>
                <a:ea typeface="+mn-lt"/>
                <a:cs typeface="+mn-lt"/>
              </a:rPr>
              <a:t> </a:t>
            </a:r>
            <a:r>
              <a:rPr lang="en-US" b="1" dirty="0"/>
              <a:t>A Flexible SDN-Based Architecture for Identifying and Mitigating Low-Rate DDoS Attacks Using Machine Learning</a:t>
            </a:r>
          </a:p>
          <a:p>
            <a:pPr marL="0" indent="0" algn="just">
              <a:lnSpc>
                <a:spcPct val="150000"/>
              </a:lnSpc>
              <a:spcAft>
                <a:spcPts val="0"/>
              </a:spcAft>
              <a:buNone/>
              <a:defRPr/>
            </a:pPr>
            <a:r>
              <a:rPr lang="en-US" sz="2400" dirty="0">
                <a:latin typeface="Times New Roman" panose="02020603050405020304" pitchFamily="18" charset="0"/>
                <a:cs typeface="Times New Roman" panose="02020603050405020304" pitchFamily="18" charset="0"/>
              </a:rPr>
              <a:t>While there have been extensive studies of denial of service (DoS) attacks and DDoS attack mitigation, such attacks remain challenging to mitigate. For example, Low-Rate DDoS (LR-DDoS) attacks are known to be difficult to detect, particularly in a software-defined network (SDN).</a:t>
            </a:r>
            <a:r>
              <a:rPr lang="en-US" dirty="0">
                <a:latin typeface="Times New Roman" panose="02020603050405020304" pitchFamily="18" charset="0"/>
                <a:cs typeface="Times New Roman" panose="02020603050405020304" pitchFamily="18" charset="0"/>
              </a:rPr>
              <a:t>.</a:t>
            </a:r>
            <a:endParaRPr lang="en-US" b="1" dirty="0">
              <a:latin typeface="Times New Roman" panose="02020603050405020304" pitchFamily="18" charset="0"/>
              <a:cs typeface="Times New Roman" panose="02020603050405020304" pitchFamily="18" charset="0"/>
            </a:endParaRPr>
          </a:p>
        </p:txBody>
      </p:sp>
      <p:sp>
        <p:nvSpPr>
          <p:cNvPr id="9220" name="Slide Number Placeholder 3">
            <a:extLst>
              <a:ext uri="{FF2B5EF4-FFF2-40B4-BE49-F238E27FC236}">
                <a16:creationId xmlns:a16="http://schemas.microsoft.com/office/drawing/2014/main" id="{3E7D10FA-427D-6FD4-EE61-367758E15A07}"/>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11713735-2F24-4EF7-93CD-3248A664B954}" type="slidenum">
              <a:rPr lang="en-US" altLang="en-US" sz="1200" smtClean="0">
                <a:solidFill>
                  <a:srgbClr val="898989"/>
                </a:solidFill>
              </a:rPr>
              <a:pPr>
                <a:lnSpc>
                  <a:spcPct val="100000"/>
                </a:lnSpc>
                <a:spcBef>
                  <a:spcPct val="0"/>
                </a:spcBef>
                <a:buFontTx/>
                <a:buNone/>
              </a:pPr>
              <a:t>10</a:t>
            </a:fld>
            <a:endParaRPr lang="en-US" altLang="en-US" sz="1200">
              <a:solidFill>
                <a:srgbClr val="898989"/>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Content Placeholder 2">
            <a:extLst>
              <a:ext uri="{FF2B5EF4-FFF2-40B4-BE49-F238E27FC236}">
                <a16:creationId xmlns:a16="http://schemas.microsoft.com/office/drawing/2014/main" id="{3B51B724-AAB4-1EA9-39E7-F94D34FFD4BA}"/>
              </a:ext>
            </a:extLst>
          </p:cNvPr>
          <p:cNvSpPr>
            <a:spLocks noGrp="1"/>
          </p:cNvSpPr>
          <p:nvPr>
            <p:ph idx="1"/>
          </p:nvPr>
        </p:nvSpPr>
        <p:spPr>
          <a:xfrm>
            <a:off x="838200" y="896938"/>
            <a:ext cx="10515600" cy="5280025"/>
          </a:xfrm>
        </p:spPr>
        <p:txBody>
          <a:bodyPr/>
          <a:lstStyle/>
          <a:p>
            <a:pPr marL="0" indent="0" algn="ctr">
              <a:lnSpc>
                <a:spcPct val="150000"/>
              </a:lnSpc>
              <a:buNone/>
            </a:pPr>
            <a:r>
              <a:rPr lang="en-US" b="1" dirty="0">
                <a:latin typeface="Times New Roman" panose="02020603050405020304" pitchFamily="18" charset="0"/>
                <a:cs typeface="Times New Roman" panose="02020603050405020304" pitchFamily="18" charset="0"/>
              </a:rPr>
              <a:t>Hybrid DDoS Detection Framework Using Matching Pursuit Algorithm</a:t>
            </a:r>
            <a:r>
              <a:rPr lang="en-US" b="1" dirty="0">
                <a:latin typeface="Times New Roman" panose="02020603050405020304" pitchFamily="18" charset="0"/>
                <a:ea typeface="+mn-lt"/>
                <a:cs typeface="Times New Roman" panose="02020603050405020304" pitchFamily="18" charset="0"/>
              </a:rPr>
              <a:t> </a:t>
            </a:r>
          </a:p>
          <a:p>
            <a:pPr marL="0" indent="0" algn="just">
              <a:lnSpc>
                <a:spcPct val="150000"/>
              </a:lnSpc>
              <a:buNone/>
            </a:pPr>
            <a:r>
              <a:rPr lang="en-US" dirty="0">
                <a:latin typeface="Times New Roman" panose="02020603050405020304" pitchFamily="18" charset="0"/>
                <a:cs typeface="Times New Roman" panose="02020603050405020304" pitchFamily="18" charset="0"/>
              </a:rPr>
              <a:t>Although a considerable amount of research has been done on DDoS attacks, it still poses a severe threat to many businesses and internet service providers. DDoS attacks commonly generate a high amount of network traffic</a:t>
            </a:r>
            <a:endParaRPr lang="en-US" b="1" dirty="0">
              <a:latin typeface="Times New Roman" panose="02020603050405020304" pitchFamily="18" charset="0"/>
              <a:ea typeface="+mn-lt"/>
              <a:cs typeface="Times New Roman" panose="02020603050405020304" pitchFamily="18" charset="0"/>
            </a:endParaRPr>
          </a:p>
        </p:txBody>
      </p:sp>
      <p:sp>
        <p:nvSpPr>
          <p:cNvPr id="11267" name="Slide Number Placeholder 2">
            <a:extLst>
              <a:ext uri="{FF2B5EF4-FFF2-40B4-BE49-F238E27FC236}">
                <a16:creationId xmlns:a16="http://schemas.microsoft.com/office/drawing/2014/main" id="{17577C05-0797-64A7-11AE-E12CFE8CF8EF}"/>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D0E42EE1-F3BB-46C2-B245-9570731167C5}" type="slidenum">
              <a:rPr lang="en-US" altLang="en-US" sz="1200" smtClean="0">
                <a:solidFill>
                  <a:srgbClr val="898989"/>
                </a:solidFill>
              </a:rPr>
              <a:pPr>
                <a:lnSpc>
                  <a:spcPct val="100000"/>
                </a:lnSpc>
                <a:spcBef>
                  <a:spcPct val="0"/>
                </a:spcBef>
                <a:buFontTx/>
                <a:buNone/>
              </a:pPr>
              <a:t>11</a:t>
            </a:fld>
            <a:endParaRPr lang="en-US" altLang="en-US" sz="1200">
              <a:solidFill>
                <a:srgbClr val="89898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85BC39-BDB6-F1CB-04FD-E6CF47957A3A}"/>
              </a:ext>
            </a:extLst>
          </p:cNvPr>
          <p:cNvSpPr>
            <a:spLocks noGrp="1"/>
          </p:cNvSpPr>
          <p:nvPr>
            <p:ph idx="1"/>
          </p:nvPr>
        </p:nvSpPr>
        <p:spPr>
          <a:xfrm>
            <a:off x="838200" y="898526"/>
            <a:ext cx="10515600" cy="5256212"/>
          </a:xfrm>
        </p:spPr>
        <p:txBody>
          <a:bodyPr rtlCol="0">
            <a:normAutofit/>
          </a:bodyPr>
          <a:lstStyle/>
          <a:p>
            <a:pPr marL="0" indent="0" algn="ctr">
              <a:lnSpc>
                <a:spcPct val="150000"/>
              </a:lnSpc>
              <a:spcAft>
                <a:spcPts val="0"/>
              </a:spcAft>
              <a:buNone/>
              <a:defRPr/>
            </a:pPr>
            <a:r>
              <a:rPr lang="en-US" sz="2400" dirty="0">
                <a:ea typeface="+mn-lt"/>
                <a:cs typeface="+mn-lt"/>
              </a:rPr>
              <a:t> </a:t>
            </a:r>
            <a:r>
              <a:rPr lang="en-US" b="1" dirty="0">
                <a:latin typeface="Times New Roman"/>
                <a:ea typeface="+mn-lt"/>
                <a:cs typeface="+mn-lt"/>
              </a:rPr>
              <a:t>Navleen Kaur, Dr Monika Sharma, Supriya Lamba Sahdev, </a:t>
            </a:r>
            <a:r>
              <a:rPr lang="en-US" b="1" dirty="0" err="1">
                <a:latin typeface="Times New Roman"/>
                <a:ea typeface="+mn-lt"/>
                <a:cs typeface="+mn-lt"/>
              </a:rPr>
              <a:t>Laraibe</a:t>
            </a:r>
            <a:r>
              <a:rPr lang="en-US" b="1" dirty="0">
                <a:latin typeface="Times New Roman"/>
                <a:ea typeface="+mn-lt"/>
                <a:cs typeface="+mn-lt"/>
              </a:rPr>
              <a:t> Siddiqui, "A Review of Chatbots in the Banking Sector",2020</a:t>
            </a:r>
          </a:p>
          <a:p>
            <a:pPr marL="0" indent="0" algn="just" eaLnBrk="1" fontAlgn="auto" hangingPunct="1">
              <a:lnSpc>
                <a:spcPct val="150000"/>
              </a:lnSpc>
              <a:spcAft>
                <a:spcPts val="0"/>
              </a:spcAft>
              <a:buNone/>
              <a:defRPr/>
            </a:pPr>
            <a:r>
              <a:rPr lang="en-US" dirty="0">
                <a:latin typeface="Times New Roman"/>
                <a:cs typeface="Times New Roman"/>
              </a:rPr>
              <a:t>The </a:t>
            </a:r>
            <a:r>
              <a:rPr lang="en-US" dirty="0">
                <a:latin typeface="Times New Roman"/>
                <a:ea typeface="+mn-lt"/>
                <a:cs typeface="+mn-lt"/>
              </a:rPr>
              <a:t>Artificial intelligence (AI), is simulation of human intelligence in machines. Artificial intelligence consists of generally two fundamental ideas. First it involves studying human brains like how their thought process works.</a:t>
            </a:r>
            <a:endParaRPr lang="en-US" dirty="0">
              <a:latin typeface="Times New Roman" panose="02020603050405020304" pitchFamily="18" charset="0"/>
              <a:cs typeface="Times New Roman" panose="02020603050405020304" pitchFamily="18" charset="0"/>
            </a:endParaRPr>
          </a:p>
        </p:txBody>
      </p:sp>
      <p:sp>
        <p:nvSpPr>
          <p:cNvPr id="12291" name="Slide Number Placeholder 3">
            <a:extLst>
              <a:ext uri="{FF2B5EF4-FFF2-40B4-BE49-F238E27FC236}">
                <a16:creationId xmlns:a16="http://schemas.microsoft.com/office/drawing/2014/main" id="{9E8808AD-FD2C-4665-44D5-A49946818DB5}"/>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3331A609-C982-4867-BC6E-1EACF99B375E}" type="slidenum">
              <a:rPr lang="en-US" altLang="en-US" sz="1200" smtClean="0">
                <a:solidFill>
                  <a:srgbClr val="898989"/>
                </a:solidFill>
              </a:rPr>
              <a:pPr>
                <a:lnSpc>
                  <a:spcPct val="100000"/>
                </a:lnSpc>
                <a:spcBef>
                  <a:spcPct val="0"/>
                </a:spcBef>
                <a:buFontTx/>
                <a:buNone/>
              </a:pPr>
              <a:t>12</a:t>
            </a:fld>
            <a:endParaRPr lang="en-US" altLang="en-US" sz="1200">
              <a:solidFill>
                <a:srgbClr val="89898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497D1CE4-3A54-4103-D723-A1798B38E500}"/>
              </a:ext>
            </a:extLst>
          </p:cNvPr>
          <p:cNvSpPr>
            <a:spLocks noGrp="1"/>
          </p:cNvSpPr>
          <p:nvPr>
            <p:ph type="title"/>
          </p:nvPr>
        </p:nvSpPr>
        <p:spPr/>
        <p:txBody>
          <a:bodyPr/>
          <a:lstStyle/>
          <a:p>
            <a:pPr algn="ctr" eaLnBrk="1" hangingPunct="1"/>
            <a:r>
              <a:rPr lang="en-US" altLang="en-US" sz="6000" b="1" dirty="0">
                <a:latin typeface="Times New Roman" panose="02020603050405020304" pitchFamily="18" charset="0"/>
                <a:cs typeface="Times New Roman" panose="02020603050405020304" pitchFamily="18" charset="0"/>
              </a:rPr>
              <a:t>Advantages</a:t>
            </a:r>
          </a:p>
        </p:txBody>
      </p:sp>
      <p:sp>
        <p:nvSpPr>
          <p:cNvPr id="14340" name="Slide Number Placeholder 3">
            <a:extLst>
              <a:ext uri="{FF2B5EF4-FFF2-40B4-BE49-F238E27FC236}">
                <a16:creationId xmlns:a16="http://schemas.microsoft.com/office/drawing/2014/main" id="{CCB19DA0-752B-C5C1-CEE5-6FF01DD9D04D}"/>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0DE87AB5-8E69-402E-AA45-2B090F775C60}" type="slidenum">
              <a:rPr lang="en-US" altLang="en-US" sz="1200" smtClean="0">
                <a:solidFill>
                  <a:srgbClr val="898989"/>
                </a:solidFill>
              </a:rPr>
              <a:pPr>
                <a:lnSpc>
                  <a:spcPct val="100000"/>
                </a:lnSpc>
                <a:spcBef>
                  <a:spcPct val="0"/>
                </a:spcBef>
                <a:buFontTx/>
                <a:buNone/>
              </a:pPr>
              <a:t>13</a:t>
            </a:fld>
            <a:endParaRPr lang="en-US" altLang="en-US" sz="1200">
              <a:solidFill>
                <a:srgbClr val="898989"/>
              </a:solidFill>
            </a:endParaRPr>
          </a:p>
        </p:txBody>
      </p:sp>
      <p:sp>
        <p:nvSpPr>
          <p:cNvPr id="3" name="Content Placeholder 2">
            <a:extLst>
              <a:ext uri="{FF2B5EF4-FFF2-40B4-BE49-F238E27FC236}">
                <a16:creationId xmlns:a16="http://schemas.microsoft.com/office/drawing/2014/main" id="{9F2098BF-0B8E-1798-62EF-B7DEF8025104}"/>
              </a:ext>
            </a:extLst>
          </p:cNvPr>
          <p:cNvSpPr>
            <a:spLocks noGrp="1"/>
          </p:cNvSpPr>
          <p:nvPr>
            <p:ph idx="1"/>
          </p:nvPr>
        </p:nvSpPr>
        <p:spPr/>
        <p:txBody>
          <a:bodyPr/>
          <a:lstStyle/>
          <a:p>
            <a:pPr>
              <a:lnSpc>
                <a:spcPct val="150000"/>
              </a:lnSpc>
            </a:pPr>
            <a:r>
              <a:rPr lang="en-US" sz="2400" dirty="0">
                <a:latin typeface="Times New Roman" panose="02020603050405020304" pitchFamily="18" charset="0"/>
                <a:cs typeface="Times New Roman" panose="02020603050405020304" pitchFamily="18" charset="0"/>
              </a:rPr>
              <a:t>Ability to process large amount of data quickly in order to detect attacks.</a:t>
            </a:r>
          </a:p>
          <a:p>
            <a:pPr>
              <a:lnSpc>
                <a:spcPct val="150000"/>
              </a:lnSpc>
            </a:pPr>
            <a:r>
              <a:rPr lang="en-US" sz="2400" dirty="0">
                <a:latin typeface="Times New Roman" panose="02020603050405020304" pitchFamily="18" charset="0"/>
                <a:cs typeface="Times New Roman" panose="02020603050405020304" pitchFamily="18" charset="0"/>
              </a:rPr>
              <a:t> Better decision-making as to the training time. </a:t>
            </a:r>
          </a:p>
          <a:p>
            <a:pPr>
              <a:lnSpc>
                <a:spcPct val="150000"/>
              </a:lnSpc>
            </a:pPr>
            <a:r>
              <a:rPr lang="en-US" sz="2400" dirty="0">
                <a:latin typeface="Times New Roman" panose="02020603050405020304" pitchFamily="18" charset="0"/>
                <a:cs typeface="Times New Roman" panose="02020603050405020304" pitchFamily="18" charset="0"/>
              </a:rPr>
              <a:t>Efficiently improve time efficiency involves the computation time and communication time Eliminating the huge workload of traditional methods Proving High Robustness and imperceptibility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A85D7D8D-A7BF-CCA0-027D-ED9F1526E879}"/>
              </a:ext>
            </a:extLst>
          </p:cNvPr>
          <p:cNvSpPr>
            <a:spLocks noGrp="1"/>
          </p:cNvSpPr>
          <p:nvPr>
            <p:ph type="title"/>
          </p:nvPr>
        </p:nvSpPr>
        <p:spPr>
          <a:xfrm>
            <a:off x="838200" y="355186"/>
            <a:ext cx="10515600" cy="1325563"/>
          </a:xfrm>
        </p:spPr>
        <p:txBody>
          <a:bodyPr/>
          <a:lstStyle/>
          <a:p>
            <a:pPr algn="ctr" eaLnBrk="1" hangingPunct="1"/>
            <a:r>
              <a:rPr lang="en-US" altLang="en-US" sz="6000" b="1" dirty="0">
                <a:latin typeface="Times New Roman" panose="02020603050405020304" pitchFamily="18" charset="0"/>
                <a:cs typeface="Times New Roman" panose="02020603050405020304" pitchFamily="18" charset="0"/>
              </a:rPr>
              <a:t>Hardware Requirements</a:t>
            </a:r>
          </a:p>
        </p:txBody>
      </p:sp>
      <p:sp>
        <p:nvSpPr>
          <p:cNvPr id="18436" name="Slide Number Placeholder 3">
            <a:extLst>
              <a:ext uri="{FF2B5EF4-FFF2-40B4-BE49-F238E27FC236}">
                <a16:creationId xmlns:a16="http://schemas.microsoft.com/office/drawing/2014/main" id="{DA3E0380-1404-FBCD-3678-980FD7A66B6A}"/>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D8E57E74-B5B4-4479-92FD-E4BE8234D57C}" type="slidenum">
              <a:rPr lang="en-US" altLang="en-US" sz="1200" smtClean="0">
                <a:solidFill>
                  <a:srgbClr val="898989"/>
                </a:solidFill>
              </a:rPr>
              <a:pPr>
                <a:lnSpc>
                  <a:spcPct val="100000"/>
                </a:lnSpc>
                <a:spcBef>
                  <a:spcPct val="0"/>
                </a:spcBef>
                <a:buFontTx/>
                <a:buNone/>
              </a:pPr>
              <a:t>14</a:t>
            </a:fld>
            <a:endParaRPr lang="en-US" altLang="en-US" sz="1200">
              <a:solidFill>
                <a:srgbClr val="898989"/>
              </a:solidFill>
            </a:endParaRPr>
          </a:p>
        </p:txBody>
      </p:sp>
      <p:sp>
        <p:nvSpPr>
          <p:cNvPr id="6" name="TextBox 5">
            <a:extLst>
              <a:ext uri="{FF2B5EF4-FFF2-40B4-BE49-F238E27FC236}">
                <a16:creationId xmlns:a16="http://schemas.microsoft.com/office/drawing/2014/main" id="{225BF1D7-3421-295A-8703-D10D107996D5}"/>
              </a:ext>
            </a:extLst>
          </p:cNvPr>
          <p:cNvSpPr txBox="1"/>
          <p:nvPr/>
        </p:nvSpPr>
        <p:spPr>
          <a:xfrm flipH="1">
            <a:off x="1604444" y="2558534"/>
            <a:ext cx="9333632" cy="1740932"/>
          </a:xfrm>
          <a:prstGeom prst="rect">
            <a:avLst/>
          </a:prstGeom>
          <a:noFill/>
        </p:spPr>
        <p:txBody>
          <a:bodyPr wrap="square" rtlCol="0">
            <a:spAutoFit/>
          </a:bodyPr>
          <a:lstStyle/>
          <a:p>
            <a:endParaRPr lang="en-IN" dirty="0"/>
          </a:p>
        </p:txBody>
      </p:sp>
      <p:sp>
        <p:nvSpPr>
          <p:cNvPr id="7" name="TextBox 6">
            <a:extLst>
              <a:ext uri="{FF2B5EF4-FFF2-40B4-BE49-F238E27FC236}">
                <a16:creationId xmlns:a16="http://schemas.microsoft.com/office/drawing/2014/main" id="{F3F3EF1A-E096-ED21-27F6-074B965ACFEC}"/>
              </a:ext>
            </a:extLst>
          </p:cNvPr>
          <p:cNvSpPr txBox="1"/>
          <p:nvPr/>
        </p:nvSpPr>
        <p:spPr>
          <a:xfrm flipH="1">
            <a:off x="1604444" y="2215376"/>
            <a:ext cx="8564880" cy="1740932"/>
          </a:xfrm>
          <a:prstGeom prst="rect">
            <a:avLst/>
          </a:prstGeom>
          <a:noFill/>
        </p:spPr>
        <p:txBody>
          <a:bodyPr wrap="square" rtlCol="0">
            <a:spAutoFit/>
          </a:bodyPr>
          <a:lstStyle/>
          <a:p>
            <a:endParaRPr lang="en-IN" dirty="0"/>
          </a:p>
        </p:txBody>
      </p:sp>
      <p:sp>
        <p:nvSpPr>
          <p:cNvPr id="8" name="TextBox 7">
            <a:extLst>
              <a:ext uri="{FF2B5EF4-FFF2-40B4-BE49-F238E27FC236}">
                <a16:creationId xmlns:a16="http://schemas.microsoft.com/office/drawing/2014/main" id="{A7734519-8114-C2B8-9A6A-1F4707AAAE1F}"/>
              </a:ext>
            </a:extLst>
          </p:cNvPr>
          <p:cNvSpPr txBox="1"/>
          <p:nvPr/>
        </p:nvSpPr>
        <p:spPr>
          <a:xfrm flipH="1">
            <a:off x="1569720" y="2209800"/>
            <a:ext cx="8564880" cy="1740932"/>
          </a:xfrm>
          <a:prstGeom prst="rect">
            <a:avLst/>
          </a:prstGeom>
          <a:noFill/>
        </p:spPr>
        <p:txBody>
          <a:bodyPr wrap="square" rtlCol="0">
            <a:spAutoFit/>
          </a:bodyPr>
          <a:lstStyle/>
          <a:p>
            <a:endParaRPr lang="en-IN" dirty="0"/>
          </a:p>
        </p:txBody>
      </p:sp>
      <p:sp>
        <p:nvSpPr>
          <p:cNvPr id="11" name="TextBox 10">
            <a:extLst>
              <a:ext uri="{FF2B5EF4-FFF2-40B4-BE49-F238E27FC236}">
                <a16:creationId xmlns:a16="http://schemas.microsoft.com/office/drawing/2014/main" id="{5062515A-D537-4607-7C4F-420715A334A7}"/>
              </a:ext>
            </a:extLst>
          </p:cNvPr>
          <p:cNvSpPr txBox="1"/>
          <p:nvPr/>
        </p:nvSpPr>
        <p:spPr>
          <a:xfrm flipH="1">
            <a:off x="1722120" y="2362200"/>
            <a:ext cx="8564880" cy="369332"/>
          </a:xfrm>
          <a:prstGeom prst="rect">
            <a:avLst/>
          </a:prstGeom>
          <a:noFill/>
        </p:spPr>
        <p:txBody>
          <a:bodyPr wrap="square" rtlCol="0">
            <a:spAutoFit/>
          </a:bodyPr>
          <a:lstStyle/>
          <a:p>
            <a:endParaRPr lang="en-IN" dirty="0"/>
          </a:p>
        </p:txBody>
      </p:sp>
      <p:sp>
        <p:nvSpPr>
          <p:cNvPr id="12" name="TextBox 11">
            <a:extLst>
              <a:ext uri="{FF2B5EF4-FFF2-40B4-BE49-F238E27FC236}">
                <a16:creationId xmlns:a16="http://schemas.microsoft.com/office/drawing/2014/main" id="{E533AA1F-70D1-4759-4BC7-A2A89796D22F}"/>
              </a:ext>
            </a:extLst>
          </p:cNvPr>
          <p:cNvSpPr txBox="1"/>
          <p:nvPr/>
        </p:nvSpPr>
        <p:spPr>
          <a:xfrm flipH="1">
            <a:off x="636103" y="2362200"/>
            <a:ext cx="11151705" cy="3416448"/>
          </a:xfrm>
          <a:prstGeom prst="rect">
            <a:avLst/>
          </a:prstGeom>
          <a:noFill/>
        </p:spPr>
        <p:txBody>
          <a:bodyPr wrap="square" rtlCol="0">
            <a:spAutoFit/>
          </a:bodyPr>
          <a:lstStyle/>
          <a:p>
            <a:pPr marL="457200" indent="-457200" algn="just">
              <a:lnSpc>
                <a:spcPct val="200000"/>
              </a:lnSpc>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Processor                              :</a:t>
            </a:r>
            <a:r>
              <a:rPr lang="en-US" sz="2800" dirty="0"/>
              <a:t>   Minimum i3 Dual Core </a:t>
            </a:r>
          </a:p>
          <a:p>
            <a:pPr marL="457200" indent="-457200" algn="just">
              <a:lnSpc>
                <a:spcPct val="200000"/>
              </a:lnSpc>
              <a:buFont typeface="Arial" panose="020B0604020202020204" pitchFamily="34" charset="0"/>
              <a:buChar char="•"/>
            </a:pPr>
            <a:r>
              <a:rPr lang="en-US" sz="2800" b="1" dirty="0">
                <a:latin typeface="Times New Roman" panose="02020603050405020304" pitchFamily="18" charset="0"/>
                <a:cs typeface="Times New Roman" panose="02020603050405020304" pitchFamily="18" charset="0"/>
              </a:rPr>
              <a:t>Ethernet connection            :  </a:t>
            </a:r>
            <a:r>
              <a:rPr lang="en-US" sz="2800" dirty="0"/>
              <a:t>(LAN) OR a wireless adapter (Wi-Fi)</a:t>
            </a:r>
          </a:p>
          <a:p>
            <a:pPr marL="457200" indent="-457200" algn="just">
              <a:lnSpc>
                <a:spcPct val="200000"/>
              </a:lnSpc>
              <a:buFont typeface="Arial" panose="020B0604020202020204" pitchFamily="34" charset="0"/>
              <a:buChar char="•"/>
            </a:pPr>
            <a:r>
              <a:rPr lang="en-US" sz="2800" dirty="0"/>
              <a:t> </a:t>
            </a:r>
            <a:r>
              <a:rPr lang="en-US" sz="2800" b="1" dirty="0">
                <a:latin typeface="Times New Roman" panose="02020603050405020304" pitchFamily="18" charset="0"/>
                <a:cs typeface="Times New Roman" panose="02020603050405020304" pitchFamily="18" charset="0"/>
              </a:rPr>
              <a:t>Hard Drive                         </a:t>
            </a:r>
            <a:r>
              <a:rPr lang="en-US" sz="2800" dirty="0"/>
              <a:t>:   Minimum 100 GB; Recommended 200 GB</a:t>
            </a:r>
          </a:p>
          <a:p>
            <a:pPr marL="457200" indent="-457200" algn="just">
              <a:lnSpc>
                <a:spcPct val="200000"/>
              </a:lnSpc>
              <a:buFont typeface="Arial" panose="020B0604020202020204" pitchFamily="34" charset="0"/>
              <a:buChar char="•"/>
            </a:pPr>
            <a:r>
              <a:rPr lang="en-US" sz="2800" dirty="0"/>
              <a:t> </a:t>
            </a:r>
            <a:r>
              <a:rPr lang="en-US" sz="2800" b="1" dirty="0">
                <a:latin typeface="Times New Roman" panose="02020603050405020304" pitchFamily="18" charset="0"/>
                <a:cs typeface="Times New Roman" panose="02020603050405020304" pitchFamily="18" charset="0"/>
              </a:rPr>
              <a:t>Memory</a:t>
            </a:r>
            <a:r>
              <a:rPr lang="en-US" sz="2800" dirty="0"/>
              <a:t>(RAM)                     :    Minimum 8 GB; Recommended 32 GB </a:t>
            </a:r>
            <a:endParaRPr lang="en-IN" sz="2000" dirty="0"/>
          </a:p>
        </p:txBody>
      </p:sp>
      <p:sp>
        <p:nvSpPr>
          <p:cNvPr id="13" name="TextBox 12">
            <a:extLst>
              <a:ext uri="{FF2B5EF4-FFF2-40B4-BE49-F238E27FC236}">
                <a16:creationId xmlns:a16="http://schemas.microsoft.com/office/drawing/2014/main" id="{7A2D83A1-0C3E-40C1-6B8F-DA04E805559C}"/>
              </a:ext>
            </a:extLst>
          </p:cNvPr>
          <p:cNvSpPr txBox="1"/>
          <p:nvPr/>
        </p:nvSpPr>
        <p:spPr>
          <a:xfrm flipH="1">
            <a:off x="10645727" y="2546002"/>
            <a:ext cx="8564880"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a:extLst>
              <a:ext uri="{FF2B5EF4-FFF2-40B4-BE49-F238E27FC236}">
                <a16:creationId xmlns:a16="http://schemas.microsoft.com/office/drawing/2014/main" id="{231B6D31-E336-9B99-6856-BFE7D2042767}"/>
              </a:ext>
            </a:extLst>
          </p:cNvPr>
          <p:cNvSpPr>
            <a:spLocks noGrp="1"/>
          </p:cNvSpPr>
          <p:nvPr>
            <p:ph type="title"/>
          </p:nvPr>
        </p:nvSpPr>
        <p:spPr/>
        <p:txBody>
          <a:bodyPr/>
          <a:lstStyle/>
          <a:p>
            <a:pPr algn="ctr" eaLnBrk="1" hangingPunct="1"/>
            <a:r>
              <a:rPr lang="en-US" altLang="en-US" sz="6000" b="1" dirty="0">
                <a:latin typeface="Times New Roman" panose="02020603050405020304" pitchFamily="18" charset="0"/>
                <a:cs typeface="Times New Roman" panose="02020603050405020304" pitchFamily="18" charset="0"/>
              </a:rPr>
              <a:t>Software Requirements</a:t>
            </a:r>
          </a:p>
        </p:txBody>
      </p:sp>
      <p:sp>
        <p:nvSpPr>
          <p:cNvPr id="3" name="Content Placeholder 2">
            <a:extLst>
              <a:ext uri="{FF2B5EF4-FFF2-40B4-BE49-F238E27FC236}">
                <a16:creationId xmlns:a16="http://schemas.microsoft.com/office/drawing/2014/main" id="{7ADC668C-A7CE-ABB9-3062-08CD03CA8E2B}"/>
              </a:ext>
            </a:extLst>
          </p:cNvPr>
          <p:cNvSpPr>
            <a:spLocks noGrp="1"/>
          </p:cNvSpPr>
          <p:nvPr>
            <p:ph idx="1"/>
          </p:nvPr>
        </p:nvSpPr>
        <p:spPr>
          <a:xfrm>
            <a:off x="838200" y="1573213"/>
            <a:ext cx="10515600" cy="4603750"/>
          </a:xfrm>
        </p:spPr>
        <p:txBody>
          <a:bodyPr rtlCol="0">
            <a:normAutofit fontScale="92500"/>
          </a:bodyPr>
          <a:lstStyle/>
          <a:p>
            <a:pPr algn="just" eaLnBrk="1" fontAlgn="auto" hangingPunct="1">
              <a:spcAft>
                <a:spcPts val="0"/>
              </a:spcAft>
              <a:defRPr/>
            </a:pPr>
            <a:endParaRPr lang="en-US" dirty="0">
              <a:latin typeface="Times New Roman" panose="02020603050405020304" pitchFamily="18" charset="0"/>
              <a:cs typeface="Times New Roman" panose="02020603050405020304" pitchFamily="18" charset="0"/>
            </a:endParaRPr>
          </a:p>
          <a:p>
            <a:pPr algn="just" eaLnBrk="1" fontAlgn="auto" hangingPunct="1">
              <a:lnSpc>
                <a:spcPct val="150000"/>
              </a:lnSpc>
              <a:spcAft>
                <a:spcPts val="0"/>
              </a:spcAft>
              <a:defRPr/>
            </a:pPr>
            <a:r>
              <a:rPr lang="en-US" b="1" dirty="0">
                <a:latin typeface="Times New Roman" panose="02020603050405020304" pitchFamily="18" charset="0"/>
                <a:cs typeface="Times New Roman" panose="02020603050405020304" pitchFamily="18" charset="0"/>
              </a:rPr>
              <a:t>Software Tool</a:t>
            </a:r>
            <a:r>
              <a:rPr lang="en-US" dirty="0">
                <a:latin typeface="Times New Roman" panose="02020603050405020304" pitchFamily="18" charset="0"/>
                <a:cs typeface="Times New Roman" panose="02020603050405020304" pitchFamily="18" charset="0"/>
              </a:rPr>
              <a:t>		:	Anaconda</a:t>
            </a:r>
          </a:p>
          <a:p>
            <a:pPr algn="just" eaLnBrk="1" fontAlgn="auto" hangingPunct="1">
              <a:lnSpc>
                <a:spcPct val="150000"/>
              </a:lnSpc>
              <a:spcAft>
                <a:spcPts val="0"/>
              </a:spcAft>
              <a:defRPr/>
            </a:pPr>
            <a:r>
              <a:rPr lang="en-US" b="1" dirty="0">
                <a:latin typeface="Times New Roman" panose="02020603050405020304" pitchFamily="18" charset="0"/>
                <a:cs typeface="Times New Roman" panose="02020603050405020304" pitchFamily="18" charset="0"/>
              </a:rPr>
              <a:t>Operating System</a:t>
            </a:r>
            <a:r>
              <a:rPr lang="en-US" dirty="0">
                <a:latin typeface="Times New Roman" panose="02020603050405020304" pitchFamily="18" charset="0"/>
                <a:cs typeface="Times New Roman" panose="02020603050405020304" pitchFamily="18" charset="0"/>
              </a:rPr>
              <a:t>	:	Windows 10</a:t>
            </a:r>
          </a:p>
          <a:p>
            <a:pPr algn="just" eaLnBrk="1" fontAlgn="auto" hangingPunct="1">
              <a:lnSpc>
                <a:spcPct val="150000"/>
              </a:lnSpc>
              <a:spcAft>
                <a:spcPts val="0"/>
              </a:spcAft>
              <a:defRPr/>
            </a:pPr>
            <a:r>
              <a:rPr lang="en-US" b="1" dirty="0">
                <a:latin typeface="Times New Roman" panose="02020603050405020304" pitchFamily="18" charset="0"/>
                <a:cs typeface="Times New Roman" panose="02020603050405020304" pitchFamily="18" charset="0"/>
              </a:rPr>
              <a:t>Processors</a:t>
            </a:r>
            <a:r>
              <a:rPr lang="en-US" dirty="0">
                <a:latin typeface="Times New Roman" panose="02020603050405020304" pitchFamily="18" charset="0"/>
                <a:cs typeface="Times New Roman" panose="02020603050405020304" pitchFamily="18" charset="0"/>
              </a:rPr>
              <a:t>			:	Any Intel or AMD X86-64 processor</a:t>
            </a:r>
          </a:p>
          <a:p>
            <a:pPr algn="just" eaLnBrk="1" fontAlgn="auto" hangingPunct="1">
              <a:lnSpc>
                <a:spcPct val="150000"/>
              </a:lnSpc>
              <a:spcAft>
                <a:spcPts val="0"/>
              </a:spcAft>
              <a:defRPr/>
            </a:pPr>
            <a:r>
              <a:rPr lang="en-US" b="1" dirty="0">
                <a:latin typeface="Times New Roman" panose="02020603050405020304" pitchFamily="18" charset="0"/>
                <a:cs typeface="Times New Roman" panose="02020603050405020304" pitchFamily="18" charset="0"/>
              </a:rPr>
              <a:t>RAM</a:t>
            </a:r>
            <a:r>
              <a:rPr lang="en-US" dirty="0">
                <a:latin typeface="Times New Roman" panose="02020603050405020304" pitchFamily="18" charset="0"/>
                <a:cs typeface="Times New Roman" panose="02020603050405020304" pitchFamily="18" charset="0"/>
              </a:rPr>
              <a:t>			:	2GB</a:t>
            </a:r>
          </a:p>
          <a:p>
            <a:pPr algn="just" eaLnBrk="1" fontAlgn="auto" hangingPunct="1">
              <a:lnSpc>
                <a:spcPct val="150000"/>
              </a:lnSpc>
              <a:spcAft>
                <a:spcPts val="0"/>
              </a:spcAft>
              <a:defRPr/>
            </a:pPr>
            <a:r>
              <a:rPr lang="en-US" b="1" dirty="0">
                <a:latin typeface="Times New Roman" panose="02020603050405020304" pitchFamily="18" charset="0"/>
                <a:cs typeface="Times New Roman" panose="02020603050405020304" pitchFamily="18" charset="0"/>
              </a:rPr>
              <a:t>Graphics Card</a:t>
            </a:r>
            <a:r>
              <a:rPr lang="en-US" dirty="0">
                <a:latin typeface="Times New Roman" panose="02020603050405020304" pitchFamily="18" charset="0"/>
                <a:cs typeface="Times New Roman" panose="02020603050405020304" pitchFamily="18" charset="0"/>
              </a:rPr>
              <a:t>		:	No Specific graphics card required</a:t>
            </a:r>
          </a:p>
          <a:p>
            <a:pPr marL="0" indent="0" eaLnBrk="1" fontAlgn="auto" hangingPunct="1">
              <a:spcAft>
                <a:spcPts val="0"/>
              </a:spcAft>
              <a:buFont typeface="Arial" panose="020B0604020202020204" pitchFamily="34" charset="0"/>
              <a:buNone/>
              <a:defRPr/>
            </a:pPr>
            <a:endParaRPr lang="en-US" dirty="0"/>
          </a:p>
        </p:txBody>
      </p:sp>
      <p:sp>
        <p:nvSpPr>
          <p:cNvPr id="19460" name="Slide Number Placeholder 3">
            <a:extLst>
              <a:ext uri="{FF2B5EF4-FFF2-40B4-BE49-F238E27FC236}">
                <a16:creationId xmlns:a16="http://schemas.microsoft.com/office/drawing/2014/main" id="{298A9971-480F-115B-D2AF-02CE949E49FF}"/>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D8E1BD2D-F650-4137-A6CA-B26F40893688}" type="slidenum">
              <a:rPr lang="en-US" altLang="en-US" sz="1200" smtClean="0">
                <a:solidFill>
                  <a:srgbClr val="898989"/>
                </a:solidFill>
              </a:rPr>
              <a:pPr>
                <a:lnSpc>
                  <a:spcPct val="100000"/>
                </a:lnSpc>
                <a:spcBef>
                  <a:spcPct val="0"/>
                </a:spcBef>
                <a:buFontTx/>
                <a:buNone/>
              </a:pPr>
              <a:t>15</a:t>
            </a:fld>
            <a:endParaRPr lang="en-US" altLang="en-US" sz="1200">
              <a:solidFill>
                <a:srgbClr val="898989"/>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C8C4A-D921-F7CD-3EA0-ECBEF1872834}"/>
              </a:ext>
            </a:extLst>
          </p:cNvPr>
          <p:cNvSpPr>
            <a:spLocks noGrp="1"/>
          </p:cNvSpPr>
          <p:nvPr>
            <p:ph type="title"/>
          </p:nvPr>
        </p:nvSpPr>
        <p:spPr>
          <a:xfrm>
            <a:off x="838200" y="365125"/>
            <a:ext cx="10515600" cy="698565"/>
          </a:xfrm>
        </p:spPr>
        <p:txBody>
          <a:bodyPr/>
          <a:lstStyle/>
          <a:p>
            <a:pPr algn="ctr"/>
            <a:r>
              <a:rPr lang="en-US" b="1" dirty="0">
                <a:latin typeface="Times New Roman" panose="02020603050405020304" pitchFamily="18" charset="0"/>
                <a:cs typeface="Times New Roman" panose="02020603050405020304" pitchFamily="18" charset="0"/>
              </a:rPr>
              <a:t>Algorithms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7237E12-6E8D-6212-15C8-02D542CD9073}"/>
              </a:ext>
            </a:extLst>
          </p:cNvPr>
          <p:cNvSpPr>
            <a:spLocks noGrp="1"/>
          </p:cNvSpPr>
          <p:nvPr>
            <p:ph idx="1"/>
          </p:nvPr>
        </p:nvSpPr>
        <p:spPr>
          <a:xfrm>
            <a:off x="838200" y="1240971"/>
            <a:ext cx="10515600" cy="4935992"/>
          </a:xfrm>
        </p:spPr>
        <p:txBody>
          <a:bodyPr/>
          <a:lstStyle/>
          <a:p>
            <a:r>
              <a:rPr lang="en-US" b="1" dirty="0">
                <a:latin typeface="Times New Roman" panose="02020603050405020304" pitchFamily="18" charset="0"/>
                <a:cs typeface="Times New Roman" panose="02020603050405020304" pitchFamily="18" charset="0"/>
              </a:rPr>
              <a:t>Long Short term memory algorithm :</a:t>
            </a:r>
            <a:endParaRPr lang="en-IN" b="1" dirty="0">
              <a:latin typeface="Times New Roman" panose="02020603050405020304" pitchFamily="18" charset="0"/>
              <a:cs typeface="Times New Roman" panose="02020603050405020304" pitchFamily="18" charset="0"/>
            </a:endParaRPr>
          </a:p>
          <a:p>
            <a:pPr marL="0" indent="0" algn="just">
              <a:lnSpc>
                <a:spcPct val="150000"/>
              </a:lnSpc>
              <a:buNone/>
            </a:pPr>
            <a:r>
              <a:rPr lang="en-US" dirty="0">
                <a:latin typeface="Times New Roman" panose="02020603050405020304" pitchFamily="18" charset="0"/>
                <a:cs typeface="Times New Roman" panose="02020603050405020304" pitchFamily="18" charset="0"/>
              </a:rPr>
              <a:t>        LSTM stands for long short-term memory networks, used in the field of Deep Learning. It is a variety of recurrent neural networks (RNNs) that are capable of learning long-term </a:t>
            </a:r>
            <a:r>
              <a:rPr lang="en-US" dirty="0" err="1">
                <a:latin typeface="Times New Roman" panose="02020603050405020304" pitchFamily="18" charset="0"/>
                <a:cs typeface="Times New Roman" panose="02020603050405020304" pitchFamily="18" charset="0"/>
              </a:rPr>
              <a:t>dependenciy</a:t>
            </a:r>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Random forest algorithm:</a:t>
            </a:r>
          </a:p>
          <a:p>
            <a:pPr marL="0" indent="0" algn="just">
              <a:lnSpc>
                <a:spcPct val="150000"/>
              </a:lnSpc>
              <a:buNone/>
            </a:pPr>
            <a:r>
              <a:rPr lang="en-US" dirty="0">
                <a:latin typeface="Times New Roman" panose="02020603050405020304" pitchFamily="18" charset="0"/>
                <a:cs typeface="Times New Roman" panose="02020603050405020304" pitchFamily="18" charset="0"/>
              </a:rPr>
              <a:t>        Every decision tree has high variance, but when we combine all of them together in parallel then the resultant variance is low as each decision tree gets perfectly trained on that particular sample data, </a:t>
            </a:r>
          </a:p>
        </p:txBody>
      </p:sp>
      <p:sp>
        <p:nvSpPr>
          <p:cNvPr id="4" name="Slide Number Placeholder 3">
            <a:extLst>
              <a:ext uri="{FF2B5EF4-FFF2-40B4-BE49-F238E27FC236}">
                <a16:creationId xmlns:a16="http://schemas.microsoft.com/office/drawing/2014/main" id="{D9251B8F-8830-ED35-A044-E5642070F86B}"/>
              </a:ext>
            </a:extLst>
          </p:cNvPr>
          <p:cNvSpPr>
            <a:spLocks noGrp="1"/>
          </p:cNvSpPr>
          <p:nvPr>
            <p:ph type="sldNum" sz="quarter" idx="12"/>
          </p:nvPr>
        </p:nvSpPr>
        <p:spPr/>
        <p:txBody>
          <a:bodyPr/>
          <a:lstStyle/>
          <a:p>
            <a:pPr>
              <a:defRPr/>
            </a:pPr>
            <a:fld id="{261DF3DF-9126-47C0-A6B6-4B46A5E4F6D9}" type="slidenum">
              <a:rPr lang="en-US" altLang="en-US" smtClean="0"/>
              <a:pPr>
                <a:defRPr/>
              </a:pPr>
              <a:t>16</a:t>
            </a:fld>
            <a:endParaRPr lang="en-US" altLang="en-US"/>
          </a:p>
        </p:txBody>
      </p:sp>
    </p:spTree>
    <p:extLst>
      <p:ext uri="{BB962C8B-B14F-4D97-AF65-F5344CB8AC3E}">
        <p14:creationId xmlns:p14="http://schemas.microsoft.com/office/powerpoint/2010/main" val="7686441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965F01CE-DEF7-2C2C-AE44-D4F7352D114B}"/>
              </a:ext>
            </a:extLst>
          </p:cNvPr>
          <p:cNvSpPr>
            <a:spLocks noGrp="1"/>
          </p:cNvSpPr>
          <p:nvPr>
            <p:ph type="title"/>
          </p:nvPr>
        </p:nvSpPr>
        <p:spPr>
          <a:xfrm>
            <a:off x="754225" y="346313"/>
            <a:ext cx="10515600" cy="1010652"/>
          </a:xfrm>
        </p:spPr>
        <p:txBody>
          <a:bodyPr/>
          <a:lstStyle/>
          <a:p>
            <a:pPr algn="ctr" eaLnBrk="1" hangingPunct="1"/>
            <a:r>
              <a:rPr lang="en-US" altLang="en-US" sz="4800" b="1" dirty="0">
                <a:latin typeface="Times New Roman"/>
                <a:cs typeface="Times New Roman"/>
              </a:rPr>
              <a:t>Modules</a:t>
            </a:r>
          </a:p>
        </p:txBody>
      </p:sp>
      <p:sp>
        <p:nvSpPr>
          <p:cNvPr id="20484" name="Slide Number Placeholder 3">
            <a:extLst>
              <a:ext uri="{FF2B5EF4-FFF2-40B4-BE49-F238E27FC236}">
                <a16:creationId xmlns:a16="http://schemas.microsoft.com/office/drawing/2014/main" id="{DB8976B1-5F45-96C3-2E8B-A352345BB16F}"/>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974D34F5-04C8-485C-92C9-0188609E4866}" type="slidenum">
              <a:rPr lang="en-US" altLang="en-US" sz="1200" smtClean="0">
                <a:solidFill>
                  <a:srgbClr val="898989"/>
                </a:solidFill>
              </a:rPr>
              <a:pPr>
                <a:lnSpc>
                  <a:spcPct val="100000"/>
                </a:lnSpc>
                <a:spcBef>
                  <a:spcPct val="0"/>
                </a:spcBef>
                <a:buFontTx/>
                <a:buNone/>
              </a:pPr>
              <a:t>17</a:t>
            </a:fld>
            <a:endParaRPr lang="en-US" altLang="en-US" sz="1200">
              <a:solidFill>
                <a:srgbClr val="898989"/>
              </a:solidFill>
            </a:endParaRPr>
          </a:p>
        </p:txBody>
      </p:sp>
      <p:sp>
        <p:nvSpPr>
          <p:cNvPr id="5" name="Content Placeholder 4">
            <a:extLst>
              <a:ext uri="{FF2B5EF4-FFF2-40B4-BE49-F238E27FC236}">
                <a16:creationId xmlns:a16="http://schemas.microsoft.com/office/drawing/2014/main" id="{B19E53AC-FBD8-513F-4177-96537B59BACD}"/>
              </a:ext>
            </a:extLst>
          </p:cNvPr>
          <p:cNvSpPr>
            <a:spLocks noGrp="1"/>
          </p:cNvSpPr>
          <p:nvPr>
            <p:ph idx="1"/>
          </p:nvPr>
        </p:nvSpPr>
        <p:spPr>
          <a:xfrm>
            <a:off x="763557" y="1502820"/>
            <a:ext cx="11027210" cy="4508300"/>
          </a:xfrm>
        </p:spPr>
        <p:txBody>
          <a:bodyPr/>
          <a:lstStyle/>
          <a:p>
            <a:pPr marL="342900" lvl="0" indent="-342900" algn="just" fontAlgn="base">
              <a:lnSpc>
                <a:spcPct val="107000"/>
              </a:lnSpc>
              <a:spcAft>
                <a:spcPts val="605"/>
              </a:spcAft>
              <a:buClr>
                <a:srgbClr val="000000"/>
              </a:buClr>
              <a:buSzPts val="1600"/>
              <a:buFont typeface="Arial" panose="020B0604020202020204" pitchFamily="34" charset="0"/>
              <a:buChar char="•"/>
            </a:pPr>
            <a:r>
              <a:rPr lang="en-IN" sz="32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Data  Pre-processing</a:t>
            </a:r>
          </a:p>
          <a:p>
            <a:pPr marL="342900" lvl="0" indent="-342900" algn="just" fontAlgn="base">
              <a:lnSpc>
                <a:spcPct val="107000"/>
              </a:lnSpc>
              <a:spcAft>
                <a:spcPts val="605"/>
              </a:spcAft>
              <a:buClr>
                <a:srgbClr val="000000"/>
              </a:buClr>
              <a:buSzPts val="1600"/>
              <a:buFont typeface="Arial" panose="020B0604020202020204" pitchFamily="34" charset="0"/>
              <a:buChar char="•"/>
            </a:pPr>
            <a:r>
              <a:rPr lang="en-IN" sz="32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Feature Extraction</a:t>
            </a:r>
          </a:p>
          <a:p>
            <a:pPr marL="342900" lvl="0" indent="-342900" algn="just" fontAlgn="base">
              <a:lnSpc>
                <a:spcPct val="107000"/>
              </a:lnSpc>
              <a:spcAft>
                <a:spcPts val="605"/>
              </a:spcAft>
              <a:buClr>
                <a:srgbClr val="000000"/>
              </a:buClr>
              <a:buSzPts val="1600"/>
              <a:buFont typeface="Arial" panose="020B0604020202020204" pitchFamily="34" charset="0"/>
              <a:buChar char="•"/>
            </a:pPr>
            <a:r>
              <a:rPr lang="en-IN" sz="32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Model Training</a:t>
            </a:r>
          </a:p>
          <a:p>
            <a:pPr marL="342900" lvl="0" indent="-342900" algn="just" fontAlgn="base">
              <a:lnSpc>
                <a:spcPct val="107000"/>
              </a:lnSpc>
              <a:spcAft>
                <a:spcPts val="605"/>
              </a:spcAft>
              <a:buClr>
                <a:srgbClr val="000000"/>
              </a:buClr>
              <a:buSzPts val="1600"/>
              <a:buFont typeface="Arial" panose="020B0604020202020204" pitchFamily="34" charset="0"/>
              <a:buChar char="•"/>
            </a:pPr>
            <a:r>
              <a:rPr lang="en-IN" sz="32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Evaluation</a:t>
            </a:r>
          </a:p>
          <a:p>
            <a:pPr marL="0" indent="0" algn="just">
              <a:lnSpc>
                <a:spcPct val="150000"/>
              </a:lnSpc>
              <a:buNone/>
            </a:pPr>
            <a:endParaRPr lang="en-US" sz="2400" dirty="0">
              <a:latin typeface="Times New Roman"/>
              <a:cs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DCC12-CD04-3B16-ECE1-3298B8D1611B}"/>
              </a:ext>
            </a:extLst>
          </p:cNvPr>
          <p:cNvSpPr>
            <a:spLocks noGrp="1"/>
          </p:cNvSpPr>
          <p:nvPr>
            <p:ph type="title"/>
          </p:nvPr>
        </p:nvSpPr>
        <p:spPr>
          <a:xfrm>
            <a:off x="838200" y="365125"/>
            <a:ext cx="10515600" cy="950491"/>
          </a:xfrm>
        </p:spPr>
        <p:txBody>
          <a:bodyPr/>
          <a:lstStyle/>
          <a:p>
            <a:pPr algn="ctr"/>
            <a:r>
              <a:rPr lang="en-US" b="1" dirty="0">
                <a:latin typeface="Times New Roman" panose="02020603050405020304" pitchFamily="18" charset="0"/>
                <a:cs typeface="Times New Roman" panose="02020603050405020304" pitchFamily="18" charset="0"/>
              </a:rPr>
              <a:t>Data Pre-Processing</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9A54CAA-A6B0-5B64-2AD2-D4C79C8BE29E}"/>
              </a:ext>
            </a:extLst>
          </p:cNvPr>
          <p:cNvSpPr>
            <a:spLocks noGrp="1"/>
          </p:cNvSpPr>
          <p:nvPr>
            <p:ph idx="1"/>
          </p:nvPr>
        </p:nvSpPr>
        <p:spPr>
          <a:xfrm>
            <a:off x="354563" y="1464906"/>
            <a:ext cx="11383347" cy="4712057"/>
          </a:xfrm>
        </p:spPr>
        <p:txBody>
          <a:bodyPr/>
          <a:lstStyle/>
          <a:p>
            <a:pPr marL="0" indent="0">
              <a:lnSpc>
                <a:spcPct val="150000"/>
              </a:lnSpc>
              <a:buNone/>
            </a:pPr>
            <a:r>
              <a:rPr lang="en-IN" sz="3200" dirty="0">
                <a:solidFill>
                  <a:srgbClr val="000000"/>
                </a:solidFill>
                <a:effectLst/>
                <a:latin typeface="Times New Roman" panose="02020603050405020304" pitchFamily="18" charset="0"/>
                <a:ea typeface="Times New Roman" panose="02020603050405020304" pitchFamily="18" charset="0"/>
              </a:rPr>
              <a:t>The operation steps for data pre-processing :</a:t>
            </a:r>
            <a:endParaRPr lang="en-IN" sz="3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50000"/>
              </a:lnSpc>
            </a:pPr>
            <a:r>
              <a:rPr lang="en-IN" sz="32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Replacing null and infinite values</a:t>
            </a:r>
          </a:p>
          <a:p>
            <a:pPr>
              <a:lnSpc>
                <a:spcPct val="150000"/>
              </a:lnSpc>
            </a:pPr>
            <a:r>
              <a:rPr lang="en-IN" sz="32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Removing remaining null values</a:t>
            </a:r>
          </a:p>
          <a:p>
            <a:pPr>
              <a:lnSpc>
                <a:spcPct val="150000"/>
              </a:lnSpc>
            </a:pPr>
            <a:r>
              <a:rPr lang="en-IN" sz="3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Encoding categorica</a:t>
            </a:r>
            <a:r>
              <a:rPr lang="en-IN" sz="32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l columns</a:t>
            </a:r>
          </a:p>
          <a:p>
            <a:pPr>
              <a:lnSpc>
                <a:spcPct val="150000"/>
              </a:lnSpc>
            </a:pPr>
            <a:r>
              <a:rPr lang="en-IN" sz="3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Removing columns with zero variance</a:t>
            </a:r>
          </a:p>
          <a:p>
            <a:pPr>
              <a:lnSpc>
                <a:spcPct val="150000"/>
              </a:lnSpc>
            </a:pPr>
            <a:r>
              <a:rPr lang="en-IN" sz="32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Removing columns with low correlation</a:t>
            </a:r>
            <a:endParaRPr lang="en-IN" sz="3200" dirty="0">
              <a:solidFill>
                <a:srgbClr val="000000"/>
              </a:solidFill>
              <a:effectLst/>
              <a:latin typeface="Times New Roman" panose="02020603050405020304" pitchFamily="18" charset="0"/>
              <a:ea typeface="Times New Roman" panose="02020603050405020304" pitchFamily="18" charset="0"/>
            </a:endParaRPr>
          </a:p>
        </p:txBody>
      </p:sp>
      <p:sp>
        <p:nvSpPr>
          <p:cNvPr id="4" name="Slide Number Placeholder 3">
            <a:extLst>
              <a:ext uri="{FF2B5EF4-FFF2-40B4-BE49-F238E27FC236}">
                <a16:creationId xmlns:a16="http://schemas.microsoft.com/office/drawing/2014/main" id="{6460FF2D-35BA-5B05-FEBD-CE0225E6B6F0}"/>
              </a:ext>
            </a:extLst>
          </p:cNvPr>
          <p:cNvSpPr>
            <a:spLocks noGrp="1"/>
          </p:cNvSpPr>
          <p:nvPr>
            <p:ph type="sldNum" sz="quarter" idx="12"/>
          </p:nvPr>
        </p:nvSpPr>
        <p:spPr/>
        <p:txBody>
          <a:bodyPr/>
          <a:lstStyle/>
          <a:p>
            <a:pPr>
              <a:defRPr/>
            </a:pPr>
            <a:fld id="{261DF3DF-9126-47C0-A6B6-4B46A5E4F6D9}" type="slidenum">
              <a:rPr lang="en-US" altLang="en-US" smtClean="0"/>
              <a:pPr>
                <a:defRPr/>
              </a:pPr>
              <a:t>18</a:t>
            </a:fld>
            <a:endParaRPr lang="en-US" altLang="en-US"/>
          </a:p>
        </p:txBody>
      </p:sp>
    </p:spTree>
    <p:extLst>
      <p:ext uri="{BB962C8B-B14F-4D97-AF65-F5344CB8AC3E}">
        <p14:creationId xmlns:p14="http://schemas.microsoft.com/office/powerpoint/2010/main" val="31475124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C9A78-26F5-3E91-5600-B0CDE5F4D9F8}"/>
              </a:ext>
            </a:extLst>
          </p:cNvPr>
          <p:cNvSpPr>
            <a:spLocks noGrp="1"/>
          </p:cNvSpPr>
          <p:nvPr>
            <p:ph type="title"/>
          </p:nvPr>
        </p:nvSpPr>
        <p:spPr>
          <a:xfrm>
            <a:off x="485192" y="457200"/>
            <a:ext cx="10868608" cy="765109"/>
          </a:xfrm>
        </p:spPr>
        <p:txBody>
          <a:bodyPr/>
          <a:lstStyle/>
          <a:p>
            <a:pPr algn="ctr"/>
            <a:r>
              <a:rPr lang="en-IN" sz="4400" b="1"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Feature Extraction</a:t>
            </a:r>
            <a:br>
              <a:rPr lang="en-IN" sz="44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br>
            <a:endParaRPr lang="en-IN" b="1" dirty="0"/>
          </a:p>
        </p:txBody>
      </p:sp>
      <p:sp>
        <p:nvSpPr>
          <p:cNvPr id="3" name="Content Placeholder 2">
            <a:extLst>
              <a:ext uri="{FF2B5EF4-FFF2-40B4-BE49-F238E27FC236}">
                <a16:creationId xmlns:a16="http://schemas.microsoft.com/office/drawing/2014/main" id="{F26A373C-CD85-2AC7-A26F-0B7B3E701064}"/>
              </a:ext>
            </a:extLst>
          </p:cNvPr>
          <p:cNvSpPr>
            <a:spLocks noGrp="1"/>
          </p:cNvSpPr>
          <p:nvPr>
            <p:ph idx="1"/>
          </p:nvPr>
        </p:nvSpPr>
        <p:spPr>
          <a:xfrm>
            <a:off x="475861" y="1474237"/>
            <a:ext cx="11346024" cy="4749379"/>
          </a:xfrm>
        </p:spPr>
        <p:txBody>
          <a:bodyPr/>
          <a:lstStyle/>
          <a:p>
            <a:pPr marL="0" indent="0" algn="just">
              <a:lnSpc>
                <a:spcPct val="150000"/>
              </a:lnSpc>
              <a:buNone/>
            </a:pPr>
            <a:r>
              <a:rPr lang="en-IN" sz="3200" dirty="0">
                <a:solidFill>
                  <a:srgbClr val="000000"/>
                </a:solidFill>
                <a:effectLst/>
                <a:latin typeface="Times New Roman" panose="02020603050405020304" pitchFamily="18" charset="0"/>
                <a:ea typeface="Times New Roman" panose="02020603050405020304" pitchFamily="18" charset="0"/>
              </a:rPr>
              <a:t>Feature selection is used to reduce the number of variables and obtain a simpler model. It is an important pre-processing step in a number of machine learning applications. It employs a two-step process to extract numerical or categorical information (features) of the traffic observed, i.e., packet grouping and statistics computation. </a:t>
            </a:r>
            <a:endParaRPr lang="en-IN" sz="3200" dirty="0"/>
          </a:p>
        </p:txBody>
      </p:sp>
      <p:sp>
        <p:nvSpPr>
          <p:cNvPr id="4" name="Slide Number Placeholder 3">
            <a:extLst>
              <a:ext uri="{FF2B5EF4-FFF2-40B4-BE49-F238E27FC236}">
                <a16:creationId xmlns:a16="http://schemas.microsoft.com/office/drawing/2014/main" id="{7DD62C5F-327E-96E2-E977-C797DE403ABB}"/>
              </a:ext>
            </a:extLst>
          </p:cNvPr>
          <p:cNvSpPr>
            <a:spLocks noGrp="1"/>
          </p:cNvSpPr>
          <p:nvPr>
            <p:ph type="sldNum" sz="quarter" idx="12"/>
          </p:nvPr>
        </p:nvSpPr>
        <p:spPr/>
        <p:txBody>
          <a:bodyPr/>
          <a:lstStyle/>
          <a:p>
            <a:pPr>
              <a:defRPr/>
            </a:pPr>
            <a:fld id="{261DF3DF-9126-47C0-A6B6-4B46A5E4F6D9}" type="slidenum">
              <a:rPr lang="en-US" altLang="en-US" smtClean="0"/>
              <a:pPr>
                <a:defRPr/>
              </a:pPr>
              <a:t>19</a:t>
            </a:fld>
            <a:endParaRPr lang="en-US" altLang="en-US"/>
          </a:p>
        </p:txBody>
      </p:sp>
    </p:spTree>
    <p:extLst>
      <p:ext uri="{BB962C8B-B14F-4D97-AF65-F5344CB8AC3E}">
        <p14:creationId xmlns:p14="http://schemas.microsoft.com/office/powerpoint/2010/main" val="71867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a:extLst>
              <a:ext uri="{FF2B5EF4-FFF2-40B4-BE49-F238E27FC236}">
                <a16:creationId xmlns:a16="http://schemas.microsoft.com/office/drawing/2014/main" id="{9EB756EE-08B3-6671-3A3B-A0DD1A5973EA}"/>
              </a:ext>
            </a:extLst>
          </p:cNvPr>
          <p:cNvSpPr>
            <a:spLocks noGrp="1"/>
          </p:cNvSpPr>
          <p:nvPr>
            <p:ph type="title"/>
          </p:nvPr>
        </p:nvSpPr>
        <p:spPr>
          <a:xfrm>
            <a:off x="838200" y="136526"/>
            <a:ext cx="10515600" cy="1211012"/>
          </a:xfrm>
        </p:spPr>
        <p:txBody>
          <a:bodyPr/>
          <a:lstStyle/>
          <a:p>
            <a:pPr algn="ctr" eaLnBrk="1" hangingPunct="1"/>
            <a:r>
              <a:rPr lang="en-US" altLang="en-US" sz="6000" b="1" dirty="0">
                <a:latin typeface="Times New Roman" panose="02020603050405020304" pitchFamily="18" charset="0"/>
                <a:cs typeface="Times New Roman" panose="02020603050405020304" pitchFamily="18" charset="0"/>
              </a:rPr>
              <a:t>Objective</a:t>
            </a:r>
          </a:p>
        </p:txBody>
      </p:sp>
      <p:sp>
        <p:nvSpPr>
          <p:cNvPr id="3075" name="Content Placeholder 2">
            <a:extLst>
              <a:ext uri="{FF2B5EF4-FFF2-40B4-BE49-F238E27FC236}">
                <a16:creationId xmlns:a16="http://schemas.microsoft.com/office/drawing/2014/main" id="{54A527A7-AB27-9056-60BC-37DAF4D6B3D3}"/>
              </a:ext>
            </a:extLst>
          </p:cNvPr>
          <p:cNvSpPr>
            <a:spLocks noGrp="1"/>
          </p:cNvSpPr>
          <p:nvPr>
            <p:ph idx="1"/>
          </p:nvPr>
        </p:nvSpPr>
        <p:spPr>
          <a:xfrm>
            <a:off x="558265" y="1780674"/>
            <a:ext cx="11097929" cy="4940800"/>
          </a:xfrm>
        </p:spPr>
        <p:txBody>
          <a:bodyPr/>
          <a:lstStyle/>
          <a:p>
            <a:pPr algn="just">
              <a:lnSpc>
                <a:spcPct val="150000"/>
              </a:lnSpc>
              <a:defRPr/>
            </a:pPr>
            <a:r>
              <a:rPr lang="en-US" sz="2400" dirty="0">
                <a:latin typeface="Times New Roman" panose="02020603050405020304" pitchFamily="18" charset="0"/>
                <a:cs typeface="Times New Roman" panose="02020603050405020304" pitchFamily="18" charset="0"/>
              </a:rPr>
              <a:t>To develop a productive and embodied architecture.</a:t>
            </a:r>
          </a:p>
          <a:p>
            <a:pPr marL="0" indent="0" algn="just">
              <a:lnSpc>
                <a:spcPct val="150000"/>
              </a:lnSpc>
              <a:buNone/>
              <a:defRPr/>
            </a:pPr>
            <a:r>
              <a:rPr lang="en-US" sz="2400" dirty="0">
                <a:latin typeface="Times New Roman" panose="02020603050405020304" pitchFamily="18" charset="0"/>
                <a:cs typeface="Times New Roman" panose="02020603050405020304" pitchFamily="18" charset="0"/>
              </a:rPr>
              <a:t> To use the second derivative to minimize model error. </a:t>
            </a:r>
          </a:p>
          <a:p>
            <a:pPr algn="just">
              <a:lnSpc>
                <a:spcPct val="150000"/>
              </a:lnSpc>
              <a:defRPr/>
            </a:pPr>
            <a:r>
              <a:rPr lang="en-US" sz="2400" dirty="0">
                <a:latin typeface="Times New Roman" panose="02020603050405020304" pitchFamily="18" charset="0"/>
                <a:cs typeface="Times New Roman" panose="02020603050405020304" pitchFamily="18" charset="0"/>
              </a:rPr>
              <a:t>To ensure classification algorithms do not discriminate against protected groups. </a:t>
            </a:r>
          </a:p>
          <a:p>
            <a:pPr algn="just">
              <a:lnSpc>
                <a:spcPct val="150000"/>
              </a:lnSpc>
              <a:defRPr/>
            </a:pPr>
            <a:r>
              <a:rPr lang="en-US" sz="2400" dirty="0">
                <a:latin typeface="Times New Roman" panose="02020603050405020304" pitchFamily="18" charset="0"/>
                <a:cs typeface="Times New Roman" panose="02020603050405020304" pitchFamily="18" charset="0"/>
              </a:rPr>
              <a:t>To select weights from the distribution and scale the weight-dependent parameters accordingly. </a:t>
            </a:r>
          </a:p>
          <a:p>
            <a:pPr algn="just">
              <a:lnSpc>
                <a:spcPct val="150000"/>
              </a:lnSpc>
              <a:defRPr/>
            </a:pPr>
            <a:r>
              <a:rPr lang="en-US" sz="2400" dirty="0">
                <a:latin typeface="Times New Roman" panose="02020603050405020304" pitchFamily="18" charset="0"/>
                <a:cs typeface="Times New Roman" panose="02020603050405020304" pitchFamily="18" charset="0"/>
              </a:rPr>
              <a:t>Network security has become more important over the last decade due to the increasing number of new attack techniques being used against computer network.</a:t>
            </a:r>
            <a:endParaRPr lang="en-US" sz="4800" dirty="0">
              <a:solidFill>
                <a:srgbClr val="1C1C1C"/>
              </a:solidFill>
              <a:latin typeface="Times New Roman" panose="02020603050405020304" pitchFamily="18" charset="0"/>
              <a:cs typeface="Times New Roman" panose="02020603050405020304" pitchFamily="18" charset="0"/>
            </a:endParaRPr>
          </a:p>
          <a:p>
            <a:pPr marL="0" indent="0">
              <a:lnSpc>
                <a:spcPct val="150000"/>
              </a:lnSpc>
              <a:buNone/>
              <a:defRPr/>
            </a:pPr>
            <a:br>
              <a:rPr lang="en-US" sz="3600" dirty="0"/>
            </a:br>
            <a:endParaRPr lang="en-US" altLang="en-US" sz="3600" dirty="0">
              <a:latin typeface="Times New Roman" panose="02020603050405020304" pitchFamily="18" charset="0"/>
              <a:cs typeface="Times New Roman" panose="02020603050405020304" pitchFamily="18" charset="0"/>
            </a:endParaRPr>
          </a:p>
        </p:txBody>
      </p:sp>
      <p:sp>
        <p:nvSpPr>
          <p:cNvPr id="4100" name="Slide Number Placeholder 3">
            <a:extLst>
              <a:ext uri="{FF2B5EF4-FFF2-40B4-BE49-F238E27FC236}">
                <a16:creationId xmlns:a16="http://schemas.microsoft.com/office/drawing/2014/main" id="{30DF9B42-1226-8258-CEC2-CD45BC6D18E3}"/>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BBA78739-1E70-43DA-BD2E-7FAC830E7F0E}" type="slidenum">
              <a:rPr lang="en-US" altLang="en-US" sz="1200" smtClean="0">
                <a:solidFill>
                  <a:srgbClr val="898989"/>
                </a:solidFill>
              </a:rPr>
              <a:pPr>
                <a:lnSpc>
                  <a:spcPct val="100000"/>
                </a:lnSpc>
                <a:spcBef>
                  <a:spcPct val="0"/>
                </a:spcBef>
                <a:buFontTx/>
                <a:buNone/>
              </a:pPr>
              <a:t>2</a:t>
            </a:fld>
            <a:endParaRPr lang="en-US" altLang="en-US" sz="1200" dirty="0">
              <a:solidFill>
                <a:srgbClr val="898989"/>
              </a:solidFill>
            </a:endParaRPr>
          </a:p>
        </p:txBody>
      </p:sp>
      <p:pic>
        <p:nvPicPr>
          <p:cNvPr id="2" name="Audio 1">
            <a:hlinkClick r:id="" action="ppaction://media"/>
            <a:extLst>
              <a:ext uri="{FF2B5EF4-FFF2-40B4-BE49-F238E27FC236}">
                <a16:creationId xmlns:a16="http://schemas.microsoft.com/office/drawing/2014/main" id="{0CC7ACD0-602A-FF58-1627-DFF932CB89C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41"/>
    </mc:Choice>
    <mc:Fallback>
      <p:transition spd="slow" advTm="2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B8F5E-C0BD-006A-2D88-4258D49ED6A1}"/>
              </a:ext>
            </a:extLst>
          </p:cNvPr>
          <p:cNvSpPr>
            <a:spLocks noGrp="1"/>
          </p:cNvSpPr>
          <p:nvPr>
            <p:ph type="title"/>
          </p:nvPr>
        </p:nvSpPr>
        <p:spPr>
          <a:xfrm>
            <a:off x="569167" y="365126"/>
            <a:ext cx="10784633" cy="838524"/>
          </a:xfrm>
        </p:spPr>
        <p:txBody>
          <a:bodyPr/>
          <a:lstStyle/>
          <a:p>
            <a:pPr algn="ctr"/>
            <a:r>
              <a:rPr lang="en-IN" sz="4400" b="1"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Model Training</a:t>
            </a:r>
            <a:br>
              <a:rPr lang="en-IN" sz="44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ACB4328-62A8-566D-96E6-B76AD5217A6D}"/>
              </a:ext>
            </a:extLst>
          </p:cNvPr>
          <p:cNvSpPr>
            <a:spLocks noGrp="1"/>
          </p:cNvSpPr>
          <p:nvPr>
            <p:ph idx="1"/>
          </p:nvPr>
        </p:nvSpPr>
        <p:spPr>
          <a:xfrm>
            <a:off x="569167" y="1352939"/>
            <a:ext cx="10784633" cy="4824024"/>
          </a:xfrm>
        </p:spPr>
        <p:txBody>
          <a:bodyPr/>
          <a:lstStyle/>
          <a:p>
            <a:pPr marL="0" indent="0" algn="just">
              <a:lnSpc>
                <a:spcPct val="150000"/>
              </a:lnSpc>
              <a:buNone/>
            </a:pPr>
            <a:r>
              <a:rPr lang="en-IN" sz="3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We split the dataset into three sections of training, validation, and testing subset. We build the model using the training set to adjust the weight on the neural network. The validation set is used to fine-tune the experiment parameters i.e. classifier architecture (not weights) like the number of hidden layers in the proposed model. </a:t>
            </a:r>
            <a:endParaRPr lang="en-IN" sz="32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19F15EBC-A41D-7305-054D-E10332439F6B}"/>
              </a:ext>
            </a:extLst>
          </p:cNvPr>
          <p:cNvSpPr>
            <a:spLocks noGrp="1"/>
          </p:cNvSpPr>
          <p:nvPr>
            <p:ph type="sldNum" sz="quarter" idx="12"/>
          </p:nvPr>
        </p:nvSpPr>
        <p:spPr/>
        <p:txBody>
          <a:bodyPr/>
          <a:lstStyle/>
          <a:p>
            <a:pPr>
              <a:defRPr/>
            </a:pPr>
            <a:fld id="{261DF3DF-9126-47C0-A6B6-4B46A5E4F6D9}" type="slidenum">
              <a:rPr lang="en-US" altLang="en-US" smtClean="0"/>
              <a:pPr>
                <a:defRPr/>
              </a:pPr>
              <a:t>20</a:t>
            </a:fld>
            <a:endParaRPr lang="en-US" altLang="en-US"/>
          </a:p>
        </p:txBody>
      </p:sp>
    </p:spTree>
    <p:extLst>
      <p:ext uri="{BB962C8B-B14F-4D97-AF65-F5344CB8AC3E}">
        <p14:creationId xmlns:p14="http://schemas.microsoft.com/office/powerpoint/2010/main" val="3686586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600CE-E34B-8791-35C8-9BEBB104FF17}"/>
              </a:ext>
            </a:extLst>
          </p:cNvPr>
          <p:cNvSpPr>
            <a:spLocks noGrp="1"/>
          </p:cNvSpPr>
          <p:nvPr>
            <p:ph type="title"/>
          </p:nvPr>
        </p:nvSpPr>
        <p:spPr>
          <a:xfrm>
            <a:off x="838200" y="365125"/>
            <a:ext cx="10515600" cy="950491"/>
          </a:xfrm>
        </p:spPr>
        <p:txBody>
          <a:bodyPr/>
          <a:lstStyle/>
          <a:p>
            <a:pPr algn="ctr"/>
            <a:r>
              <a:rPr lang="en-IN" sz="4400" b="1"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t>Evaluation</a:t>
            </a:r>
            <a:br>
              <a:rPr lang="en-IN" sz="44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285C6ADD-34F3-82DA-DCA2-0F011943B18F}"/>
              </a:ext>
            </a:extLst>
          </p:cNvPr>
          <p:cNvSpPr>
            <a:spLocks noGrp="1"/>
          </p:cNvSpPr>
          <p:nvPr>
            <p:ph idx="1"/>
          </p:nvPr>
        </p:nvSpPr>
        <p:spPr>
          <a:xfrm>
            <a:off x="746449" y="1194318"/>
            <a:ext cx="10795518" cy="4982645"/>
          </a:xfrm>
        </p:spPr>
        <p:txBody>
          <a:bodyPr/>
          <a:lstStyle/>
          <a:p>
            <a:pPr marL="76200" indent="0" algn="just">
              <a:lnSpc>
                <a:spcPct val="150000"/>
              </a:lnSpc>
              <a:spcAft>
                <a:spcPts val="725"/>
              </a:spcAft>
              <a:buNone/>
            </a:pPr>
            <a:r>
              <a:rPr lang="en-IN" sz="1800" dirty="0">
                <a:solidFill>
                  <a:srgbClr val="000000"/>
                </a:solidFill>
                <a:effectLst/>
                <a:latin typeface="Times New Roman" panose="02020603050405020304" pitchFamily="18" charset="0"/>
                <a:ea typeface="Times New Roman" panose="02020603050405020304" pitchFamily="18" charset="0"/>
              </a:rPr>
              <a:t>    </a:t>
            </a:r>
            <a:r>
              <a:rPr lang="en-IN" dirty="0">
                <a:solidFill>
                  <a:srgbClr val="000000"/>
                </a:solidFill>
                <a:effectLst/>
                <a:latin typeface="Times New Roman" panose="02020603050405020304" pitchFamily="18" charset="0"/>
                <a:ea typeface="Times New Roman" panose="02020603050405020304" pitchFamily="18" charset="0"/>
              </a:rPr>
              <a:t>We focus on the following important performance indicators: false alarm rate (FAR), precision, F-score, detection rate (DR), recall, True Negative Rate (TNR), False Accept Rate (FAR), ROC Curve, and accuracy. We use the Receiver Operating Characteristic (ROC) curve to evaluate how well the model performs accurately</a:t>
            </a:r>
            <a:endParaRPr lang="en-IN" dirty="0"/>
          </a:p>
        </p:txBody>
      </p:sp>
      <p:sp>
        <p:nvSpPr>
          <p:cNvPr id="4" name="Slide Number Placeholder 3">
            <a:extLst>
              <a:ext uri="{FF2B5EF4-FFF2-40B4-BE49-F238E27FC236}">
                <a16:creationId xmlns:a16="http://schemas.microsoft.com/office/drawing/2014/main" id="{5327C6CD-3AAF-C281-AC86-5F3793C9D3D0}"/>
              </a:ext>
            </a:extLst>
          </p:cNvPr>
          <p:cNvSpPr>
            <a:spLocks noGrp="1"/>
          </p:cNvSpPr>
          <p:nvPr>
            <p:ph type="sldNum" sz="quarter" idx="12"/>
          </p:nvPr>
        </p:nvSpPr>
        <p:spPr/>
        <p:txBody>
          <a:bodyPr/>
          <a:lstStyle/>
          <a:p>
            <a:pPr>
              <a:defRPr/>
            </a:pPr>
            <a:fld id="{261DF3DF-9126-47C0-A6B6-4B46A5E4F6D9}" type="slidenum">
              <a:rPr lang="en-US" altLang="en-US" smtClean="0"/>
              <a:pPr>
                <a:defRPr/>
              </a:pPr>
              <a:t>21</a:t>
            </a:fld>
            <a:endParaRPr lang="en-US" altLang="en-US"/>
          </a:p>
        </p:txBody>
      </p:sp>
    </p:spTree>
    <p:extLst>
      <p:ext uri="{BB962C8B-B14F-4D97-AF65-F5344CB8AC3E}">
        <p14:creationId xmlns:p14="http://schemas.microsoft.com/office/powerpoint/2010/main" val="35067982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F34D6-CB2B-B671-66A5-1DC1A32C8F5B}"/>
              </a:ext>
            </a:extLst>
          </p:cNvPr>
          <p:cNvSpPr>
            <a:spLocks noGrp="1"/>
          </p:cNvSpPr>
          <p:nvPr>
            <p:ph type="title"/>
          </p:nvPr>
        </p:nvSpPr>
        <p:spPr/>
        <p:txBody>
          <a:bodyPr/>
          <a:lstStyle/>
          <a:p>
            <a:r>
              <a:rPr lang="en-IN" sz="4800" b="1" dirty="0">
                <a:latin typeface="Times New Roman" panose="02020603050405020304" pitchFamily="18" charset="0"/>
                <a:cs typeface="Times New Roman" panose="02020603050405020304" pitchFamily="18" charset="0"/>
              </a:rPr>
              <a:t>                Future Enhancements </a:t>
            </a:r>
          </a:p>
        </p:txBody>
      </p:sp>
      <p:sp>
        <p:nvSpPr>
          <p:cNvPr id="3" name="Content Placeholder 2">
            <a:extLst>
              <a:ext uri="{FF2B5EF4-FFF2-40B4-BE49-F238E27FC236}">
                <a16:creationId xmlns:a16="http://schemas.microsoft.com/office/drawing/2014/main" id="{575AE8EA-033F-AC7E-B4FA-7CDD9927CFDA}"/>
              </a:ext>
            </a:extLst>
          </p:cNvPr>
          <p:cNvSpPr>
            <a:spLocks noGrp="1"/>
          </p:cNvSpPr>
          <p:nvPr>
            <p:ph idx="1"/>
          </p:nvPr>
        </p:nvSpPr>
        <p:spPr>
          <a:xfrm>
            <a:off x="838200" y="1847850"/>
            <a:ext cx="10515600" cy="4351338"/>
          </a:xfrm>
        </p:spPr>
        <p:txBody>
          <a:bodyPr/>
          <a:lstStyle/>
          <a:p>
            <a:pPr marL="0" indent="0" algn="just">
              <a:lnSpc>
                <a:spcPct val="150000"/>
              </a:lnSpc>
              <a:buNone/>
            </a:pPr>
            <a:r>
              <a:rPr lang="en-US" dirty="0">
                <a:latin typeface="Times New Roman" panose="02020603050405020304" pitchFamily="18" charset="0"/>
                <a:cs typeface="Times New Roman" panose="02020603050405020304" pitchFamily="18" charset="0"/>
              </a:rPr>
              <a:t>In the future we are interested in testing the performance of our proposed model on other datasets. In this current work we used a binary classification framework to classify the input traffic into normal and malicious types. However it is also necessary to classify each individual attack types separately. We intend to extend our work to a multi-class classification framework.</a:t>
            </a:r>
            <a:endParaRPr lang="en-IN"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99BBF4D1-C181-3E4B-3AE9-2770A3213AAF}"/>
              </a:ext>
            </a:extLst>
          </p:cNvPr>
          <p:cNvSpPr>
            <a:spLocks noGrp="1"/>
          </p:cNvSpPr>
          <p:nvPr>
            <p:ph type="sldNum" sz="quarter" idx="12"/>
          </p:nvPr>
        </p:nvSpPr>
        <p:spPr/>
        <p:txBody>
          <a:bodyPr/>
          <a:lstStyle/>
          <a:p>
            <a:pPr>
              <a:defRPr/>
            </a:pPr>
            <a:fld id="{261DF3DF-9126-47C0-A6B6-4B46A5E4F6D9}" type="slidenum">
              <a:rPr lang="en-US" altLang="en-US" smtClean="0"/>
              <a:pPr>
                <a:defRPr/>
              </a:pPr>
              <a:t>22</a:t>
            </a:fld>
            <a:endParaRPr lang="en-US" altLang="en-US"/>
          </a:p>
        </p:txBody>
      </p:sp>
    </p:spTree>
    <p:extLst>
      <p:ext uri="{BB962C8B-B14F-4D97-AF65-F5344CB8AC3E}">
        <p14:creationId xmlns:p14="http://schemas.microsoft.com/office/powerpoint/2010/main" val="3428258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4A800-391E-F180-0923-6080B0259A78}"/>
              </a:ext>
            </a:extLst>
          </p:cNvPr>
          <p:cNvSpPr>
            <a:spLocks noGrp="1"/>
          </p:cNvSpPr>
          <p:nvPr>
            <p:ph type="title"/>
          </p:nvPr>
        </p:nvSpPr>
        <p:spPr>
          <a:xfrm>
            <a:off x="247973" y="1"/>
            <a:ext cx="11105827" cy="1379348"/>
          </a:xfrm>
        </p:spPr>
        <p:txBody>
          <a:bodyPr/>
          <a:lstStyle/>
          <a:p>
            <a:r>
              <a:rPr lang="en-IN" altLang="en-US" b="1" dirty="0">
                <a:latin typeface="Times New Roman" panose="02020603050405020304" charset="0"/>
                <a:cs typeface="Times New Roman" panose="02020603050405020304" charset="0"/>
                <a:sym typeface="+mn-ea"/>
              </a:rPr>
              <a:t>                        CONCLUSION</a:t>
            </a:r>
            <a:endParaRPr lang="en-IN" b="1" dirty="0"/>
          </a:p>
        </p:txBody>
      </p:sp>
      <p:sp>
        <p:nvSpPr>
          <p:cNvPr id="3" name="Content Placeholder 2">
            <a:extLst>
              <a:ext uri="{FF2B5EF4-FFF2-40B4-BE49-F238E27FC236}">
                <a16:creationId xmlns:a16="http://schemas.microsoft.com/office/drawing/2014/main" id="{67164F76-5494-4061-976A-9B0C72A0D11E}"/>
              </a:ext>
            </a:extLst>
          </p:cNvPr>
          <p:cNvSpPr>
            <a:spLocks noGrp="1"/>
          </p:cNvSpPr>
          <p:nvPr>
            <p:ph idx="1"/>
          </p:nvPr>
        </p:nvSpPr>
        <p:spPr>
          <a:xfrm>
            <a:off x="596347" y="1775791"/>
            <a:ext cx="10913739" cy="4439478"/>
          </a:xfrm>
        </p:spPr>
        <p:txBody>
          <a:bodyPr/>
          <a:lstStyle/>
          <a:p>
            <a:pPr marL="0" indent="0" algn="just">
              <a:lnSpc>
                <a:spcPct val="150000"/>
              </a:lnSpc>
              <a:buNone/>
            </a:pPr>
            <a:r>
              <a:rPr lang="en-US" sz="2400" dirty="0">
                <a:latin typeface="Times New Roman" panose="02020603050405020304" pitchFamily="18" charset="0"/>
                <a:cs typeface="Times New Roman" panose="02020603050405020304" pitchFamily="18" charset="0"/>
              </a:rPr>
              <a:t>Network virtualization leads to new threats and new exploitable attacks that the ones     already existing in the traditional network. The DDoS attack class is considered one of the most aggressive attack types in recent years causing a critical impact on the whole network </a:t>
            </a:r>
            <a:r>
              <a:rPr lang="en-US" sz="2400" dirty="0" err="1">
                <a:latin typeface="Times New Roman" panose="02020603050405020304" pitchFamily="18" charset="0"/>
                <a:cs typeface="Times New Roman" panose="02020603050405020304" pitchFamily="18" charset="0"/>
              </a:rPr>
              <a:t>system.The</a:t>
            </a:r>
            <a:r>
              <a:rPr lang="en-US" sz="2400" dirty="0">
                <a:latin typeface="Times New Roman" panose="02020603050405020304" pitchFamily="18" charset="0"/>
                <a:cs typeface="Times New Roman" panose="02020603050405020304" pitchFamily="18" charset="0"/>
              </a:rPr>
              <a:t> advent of ubiquitous network-based technologies has increased the associated </a:t>
            </a:r>
            <a:r>
              <a:rPr lang="en-US" sz="2400" dirty="0" err="1">
                <a:latin typeface="Times New Roman" panose="02020603050405020304" pitchFamily="18" charset="0"/>
                <a:cs typeface="Times New Roman" panose="02020603050405020304" pitchFamily="18" charset="0"/>
              </a:rPr>
              <a:t>vulnerabilities.The</a:t>
            </a:r>
            <a:r>
              <a:rPr lang="en-US" sz="2400" dirty="0">
                <a:latin typeface="Times New Roman" panose="02020603050405020304" pitchFamily="18" charset="0"/>
                <a:cs typeface="Times New Roman" panose="02020603050405020304" pitchFamily="18" charset="0"/>
              </a:rPr>
              <a:t> need for effective network protection tools have never been greater. In this paper we propose an AI-based IDS that is capable of distinguishing between regular and DDoS traffic</a:t>
            </a:r>
          </a:p>
        </p:txBody>
      </p:sp>
      <p:sp>
        <p:nvSpPr>
          <p:cNvPr id="4" name="Slide Number Placeholder 3">
            <a:extLst>
              <a:ext uri="{FF2B5EF4-FFF2-40B4-BE49-F238E27FC236}">
                <a16:creationId xmlns:a16="http://schemas.microsoft.com/office/drawing/2014/main" id="{EEC4ACF6-682C-4B28-0F3C-68C2EAD8583E}"/>
              </a:ext>
            </a:extLst>
          </p:cNvPr>
          <p:cNvSpPr>
            <a:spLocks noGrp="1"/>
          </p:cNvSpPr>
          <p:nvPr>
            <p:ph type="sldNum" sz="quarter" idx="12"/>
          </p:nvPr>
        </p:nvSpPr>
        <p:spPr/>
        <p:txBody>
          <a:bodyPr/>
          <a:lstStyle/>
          <a:p>
            <a:pPr>
              <a:defRPr/>
            </a:pPr>
            <a:fld id="{261DF3DF-9126-47C0-A6B6-4B46A5E4F6D9}" type="slidenum">
              <a:rPr lang="en-US" altLang="en-US" smtClean="0"/>
              <a:pPr>
                <a:defRPr/>
              </a:pPr>
              <a:t>23</a:t>
            </a:fld>
            <a:endParaRPr lang="en-US" altLang="en-US"/>
          </a:p>
        </p:txBody>
      </p:sp>
    </p:spTree>
    <p:extLst>
      <p:ext uri="{BB962C8B-B14F-4D97-AF65-F5344CB8AC3E}">
        <p14:creationId xmlns:p14="http://schemas.microsoft.com/office/powerpoint/2010/main" val="8678042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3C9C0-BD74-A807-B02F-F36F6753B455}"/>
              </a:ext>
            </a:extLst>
          </p:cNvPr>
          <p:cNvSpPr>
            <a:spLocks noGrp="1"/>
          </p:cNvSpPr>
          <p:nvPr>
            <p:ph type="title"/>
          </p:nvPr>
        </p:nvSpPr>
        <p:spPr>
          <a:xfrm>
            <a:off x="838200" y="365125"/>
            <a:ext cx="10515600" cy="944267"/>
          </a:xfrm>
        </p:spPr>
        <p:txBody>
          <a:bodyPr/>
          <a:lstStyle/>
          <a:p>
            <a:r>
              <a:rPr lang="en-IN" altLang="en-US" sz="4400" b="1" dirty="0">
                <a:latin typeface="Times New Roman" panose="02020603050405020304" charset="0"/>
                <a:cs typeface="Times New Roman" panose="02020603050405020304" charset="0"/>
              </a:rPr>
              <a:t>                    REFERENCES </a:t>
            </a:r>
            <a:br>
              <a:rPr lang="en-IN" altLang="en-US" sz="4400" b="1" dirty="0">
                <a:latin typeface="Times New Roman" panose="02020603050405020304" charset="0"/>
                <a:cs typeface="Times New Roman" panose="02020603050405020304" charset="0"/>
              </a:rPr>
            </a:br>
            <a:endParaRPr lang="en-IN" b="1" dirty="0"/>
          </a:p>
        </p:txBody>
      </p:sp>
      <p:sp>
        <p:nvSpPr>
          <p:cNvPr id="3" name="Content Placeholder 2">
            <a:extLst>
              <a:ext uri="{FF2B5EF4-FFF2-40B4-BE49-F238E27FC236}">
                <a16:creationId xmlns:a16="http://schemas.microsoft.com/office/drawing/2014/main" id="{A1E47848-C9D8-532C-74DA-AE0C7F29EB7F}"/>
              </a:ext>
            </a:extLst>
          </p:cNvPr>
          <p:cNvSpPr>
            <a:spLocks noGrp="1"/>
          </p:cNvSpPr>
          <p:nvPr>
            <p:ph idx="1"/>
          </p:nvPr>
        </p:nvSpPr>
        <p:spPr>
          <a:xfrm>
            <a:off x="948088" y="1097280"/>
            <a:ext cx="10515600" cy="4533499"/>
          </a:xfrm>
        </p:spPr>
        <p:txBody>
          <a:bodyPr/>
          <a:lstStyle/>
          <a:p>
            <a:pPr marL="0" indent="0" algn="just" eaLnBrk="1" fontAlgn="auto" hangingPunct="1">
              <a:lnSpc>
                <a:spcPct val="150000"/>
              </a:lnSpc>
              <a:spcAft>
                <a:spcPts val="0"/>
              </a:spcAft>
              <a:buFont typeface="Arial" panose="020B0604020202020204" pitchFamily="34" charset="0"/>
              <a:buNone/>
              <a:defRPr/>
            </a:pPr>
            <a:r>
              <a:rPr lang="en-US" sz="2800" dirty="0">
                <a:latin typeface="Times New Roman" panose="02020603050405020304" charset="0"/>
                <a:cs typeface="Times New Roman" panose="02020603050405020304" charset="0"/>
              </a:rPr>
              <a:t>[1] Johan </a:t>
            </a:r>
            <a:r>
              <a:rPr lang="en-US" sz="2800" dirty="0" err="1">
                <a:latin typeface="Times New Roman" panose="02020603050405020304" charset="0"/>
                <a:cs typeface="Times New Roman" panose="02020603050405020304" charset="0"/>
              </a:rPr>
              <a:t>Hagelbäck</a:t>
            </a:r>
            <a:r>
              <a:rPr lang="en-US" sz="2800" dirty="0">
                <a:latin typeface="Times New Roman" panose="02020603050405020304" charset="0"/>
                <a:cs typeface="Times New Roman" panose="02020603050405020304" charset="0"/>
              </a:rPr>
              <a:t> ,”</a:t>
            </a:r>
            <a:r>
              <a:rPr lang="en-US" sz="2800" i="1" dirty="0">
                <a:latin typeface="Times New Roman" panose="02020603050405020304" charset="0"/>
                <a:cs typeface="Times New Roman" panose="02020603050405020304" charset="0"/>
              </a:rPr>
              <a:t>Hybrid Pathﬁnding in StarCraft”</a:t>
            </a:r>
            <a:r>
              <a:rPr lang="en-US" sz="2800" dirty="0">
                <a:latin typeface="Times New Roman" panose="02020603050405020304" charset="0"/>
                <a:cs typeface="Times New Roman" panose="02020603050405020304" charset="0"/>
              </a:rPr>
              <a:t> in IEEE Transactions On Computational Intelligence and AI In Games,vol.8, no.4,  December 2021.</a:t>
            </a:r>
          </a:p>
          <a:p>
            <a:pPr marL="0" indent="0" algn="just" eaLnBrk="1" fontAlgn="auto" hangingPunct="1">
              <a:lnSpc>
                <a:spcPct val="150000"/>
              </a:lnSpc>
              <a:spcAft>
                <a:spcPts val="0"/>
              </a:spcAft>
              <a:buFont typeface="Arial" panose="020B0604020202020204" pitchFamily="34" charset="0"/>
              <a:buNone/>
              <a:defRPr/>
            </a:pPr>
            <a:r>
              <a:rPr lang="en-US" sz="2800" dirty="0">
                <a:latin typeface="Times New Roman" panose="02020603050405020304" charset="0"/>
                <a:cs typeface="Times New Roman" panose="02020603050405020304" charset="0"/>
              </a:rPr>
              <a:t>[2] </a:t>
            </a:r>
            <a:r>
              <a:rPr lang="en-US" sz="2800" dirty="0" err="1">
                <a:latin typeface="Times New Roman" panose="02020603050405020304" charset="0"/>
                <a:cs typeface="Times New Roman" panose="02020603050405020304" charset="0"/>
              </a:rPr>
              <a:t>Serhij</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Lebedynskyj</a:t>
            </a:r>
            <a:r>
              <a:rPr lang="en-US" sz="2800" dirty="0">
                <a:latin typeface="Times New Roman" panose="02020603050405020304" charset="0"/>
                <a:cs typeface="Times New Roman" panose="02020603050405020304" charset="0"/>
              </a:rPr>
              <a:t> </a:t>
            </a:r>
            <a:r>
              <a:rPr lang="en-US" sz="2800" i="1" dirty="0">
                <a:latin typeface="Times New Roman" panose="02020603050405020304" charset="0"/>
                <a:cs typeface="Times New Roman" panose="02020603050405020304" charset="0"/>
              </a:rPr>
              <a:t>“Master’s Thesis” </a:t>
            </a:r>
            <a:r>
              <a:rPr lang="en-US" sz="2800" dirty="0">
                <a:latin typeface="Times New Roman" panose="02020603050405020304" charset="0"/>
                <a:cs typeface="Times New Roman" panose="02020603050405020304" charset="0"/>
              </a:rPr>
              <a:t>Methods of multiagent movement control  and coordination of groups of mobile units in a real-time strategy games on Prague,2/2/21.</a:t>
            </a:r>
          </a:p>
          <a:p>
            <a:pPr marL="0" indent="0" algn="just" eaLnBrk="1" fontAlgn="auto" hangingPunct="1">
              <a:lnSpc>
                <a:spcPct val="150000"/>
              </a:lnSpc>
              <a:spcAft>
                <a:spcPts val="0"/>
              </a:spcAft>
              <a:buFont typeface="Arial" panose="020B0604020202020204" pitchFamily="34" charset="0"/>
              <a:buNone/>
              <a:defRPr/>
            </a:pPr>
            <a:r>
              <a:rPr lang="en-US" sz="2800" dirty="0">
                <a:latin typeface="Times New Roman" panose="02020603050405020304" charset="0"/>
                <a:cs typeface="Times New Roman" panose="02020603050405020304" charset="0"/>
              </a:rPr>
              <a:t>[3] Tung Nguyen, Kien Nguyen and Ruck </a:t>
            </a:r>
            <a:r>
              <a:rPr lang="en-US" sz="2800" dirty="0" err="1">
                <a:latin typeface="Times New Roman" panose="02020603050405020304" charset="0"/>
                <a:cs typeface="Times New Roman" panose="02020603050405020304" charset="0"/>
              </a:rPr>
              <a:t>Thawonmas</a:t>
            </a:r>
            <a:r>
              <a:rPr lang="en-US" sz="2800" dirty="0">
                <a:latin typeface="Times New Roman" panose="02020603050405020304" charset="0"/>
                <a:cs typeface="Times New Roman" panose="02020603050405020304" charset="0"/>
              </a:rPr>
              <a:t> “</a:t>
            </a:r>
            <a:r>
              <a:rPr lang="en-US" sz="2800" i="1" dirty="0">
                <a:latin typeface="Times New Roman" panose="02020603050405020304" charset="0"/>
                <a:cs typeface="Times New Roman" panose="02020603050405020304" charset="0"/>
              </a:rPr>
              <a:t>Potential Flow for Unit Positioning During Combat in StarCraft</a:t>
            </a:r>
            <a:r>
              <a:rPr lang="en-US" sz="2800" dirty="0">
                <a:latin typeface="Times New Roman" panose="02020603050405020304" charset="0"/>
                <a:cs typeface="Times New Roman" panose="02020603050405020304" charset="0"/>
              </a:rPr>
              <a:t>”, </a:t>
            </a:r>
            <a:r>
              <a:rPr lang="en-US" dirty="0">
                <a:latin typeface="Times New Roman" panose="02020603050405020304" charset="0"/>
                <a:cs typeface="Times New Roman" panose="02020603050405020304" charset="0"/>
              </a:rPr>
              <a:t>2019</a:t>
            </a:r>
            <a:endParaRPr lang="en-US" sz="2800" dirty="0">
              <a:latin typeface="Times New Roman" panose="02020603050405020304" charset="0"/>
              <a:cs typeface="Times New Roman" panose="02020603050405020304" charset="0"/>
            </a:endParaRPr>
          </a:p>
          <a:p>
            <a:pPr marL="0" indent="0" algn="just" eaLnBrk="1" fontAlgn="auto" hangingPunct="1">
              <a:lnSpc>
                <a:spcPct val="150000"/>
              </a:lnSpc>
              <a:spcAft>
                <a:spcPts val="0"/>
              </a:spcAft>
              <a:buFont typeface="Arial" panose="020B0604020202020204" pitchFamily="34" charset="0"/>
              <a:buNone/>
              <a:defRPr/>
            </a:pPr>
            <a:r>
              <a:rPr lang="en-US" sz="2800" dirty="0">
                <a:latin typeface="Times New Roman" panose="02020603050405020304" charset="0"/>
                <a:cs typeface="Times New Roman" panose="02020603050405020304" charset="0"/>
              </a:rPr>
              <a:t> </a:t>
            </a:r>
          </a:p>
          <a:p>
            <a:pPr marL="0" indent="0" algn="just" eaLnBrk="1" fontAlgn="auto" hangingPunct="1">
              <a:lnSpc>
                <a:spcPct val="150000"/>
              </a:lnSpc>
              <a:spcAft>
                <a:spcPts val="0"/>
              </a:spcAft>
              <a:buFont typeface="Arial" panose="020B0604020202020204" pitchFamily="34" charset="0"/>
              <a:buNone/>
              <a:defRPr/>
            </a:pPr>
            <a:endParaRPr lang="en-US" sz="2800" dirty="0">
              <a:latin typeface="Times New Roman" panose="02020603050405020304" charset="0"/>
              <a:cs typeface="Times New Roman" panose="02020603050405020304" charset="0"/>
            </a:endParaRPr>
          </a:p>
        </p:txBody>
      </p:sp>
      <p:sp>
        <p:nvSpPr>
          <p:cNvPr id="4" name="Slide Number Placeholder 3">
            <a:extLst>
              <a:ext uri="{FF2B5EF4-FFF2-40B4-BE49-F238E27FC236}">
                <a16:creationId xmlns:a16="http://schemas.microsoft.com/office/drawing/2014/main" id="{F1052849-7D17-2238-5166-CAE1A89AB99F}"/>
              </a:ext>
            </a:extLst>
          </p:cNvPr>
          <p:cNvSpPr>
            <a:spLocks noGrp="1"/>
          </p:cNvSpPr>
          <p:nvPr>
            <p:ph type="sldNum" sz="quarter" idx="12"/>
          </p:nvPr>
        </p:nvSpPr>
        <p:spPr/>
        <p:txBody>
          <a:bodyPr/>
          <a:lstStyle/>
          <a:p>
            <a:pPr>
              <a:defRPr/>
            </a:pPr>
            <a:fld id="{261DF3DF-9126-47C0-A6B6-4B46A5E4F6D9}" type="slidenum">
              <a:rPr lang="en-US" altLang="en-US" smtClean="0"/>
              <a:pPr>
                <a:defRPr/>
              </a:pPr>
              <a:t>24</a:t>
            </a:fld>
            <a:endParaRPr lang="en-US" altLang="en-US"/>
          </a:p>
        </p:txBody>
      </p:sp>
    </p:spTree>
    <p:extLst>
      <p:ext uri="{BB962C8B-B14F-4D97-AF65-F5344CB8AC3E}">
        <p14:creationId xmlns:p14="http://schemas.microsoft.com/office/powerpoint/2010/main" val="20647530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19E219-4881-E2F0-43E5-89DAA17F7499}"/>
              </a:ext>
            </a:extLst>
          </p:cNvPr>
          <p:cNvSpPr>
            <a:spLocks noGrp="1"/>
          </p:cNvSpPr>
          <p:nvPr>
            <p:ph idx="1"/>
          </p:nvPr>
        </p:nvSpPr>
        <p:spPr>
          <a:xfrm>
            <a:off x="481264" y="365760"/>
            <a:ext cx="10693667" cy="6140918"/>
          </a:xfrm>
        </p:spPr>
        <p:txBody>
          <a:bodyPr/>
          <a:lstStyle/>
          <a:p>
            <a:pPr marL="0" indent="0" algn="just" eaLnBrk="1" fontAlgn="auto" hangingPunct="1">
              <a:lnSpc>
                <a:spcPct val="150000"/>
              </a:lnSpc>
              <a:spcAft>
                <a:spcPts val="0"/>
              </a:spcAft>
              <a:buFont typeface="Arial" panose="020B0604020202020204" pitchFamily="34" charset="0"/>
              <a:buNone/>
              <a:defRPr/>
            </a:pPr>
            <a:r>
              <a:rPr lang="en-US" sz="2800" dirty="0">
                <a:latin typeface="Times New Roman" panose="02020603050405020304" charset="0"/>
                <a:cs typeface="Times New Roman" panose="02020603050405020304" charset="0"/>
              </a:rPr>
              <a:t>[4] J. </a:t>
            </a:r>
            <a:r>
              <a:rPr lang="en-US" sz="2800" dirty="0" err="1">
                <a:latin typeface="Times New Roman" panose="02020603050405020304" charset="0"/>
                <a:cs typeface="Times New Roman" panose="02020603050405020304" charset="0"/>
              </a:rPr>
              <a:t>Hagelbäck</a:t>
            </a:r>
            <a:r>
              <a:rPr lang="en-US" sz="2800" dirty="0">
                <a:latin typeface="Times New Roman" panose="02020603050405020304" charset="0"/>
                <a:cs typeface="Times New Roman" panose="02020603050405020304" charset="0"/>
              </a:rPr>
              <a:t>, </a:t>
            </a:r>
            <a:r>
              <a:rPr lang="en-US" sz="2800" i="1" dirty="0">
                <a:latin typeface="Times New Roman" panose="02020603050405020304" charset="0"/>
                <a:cs typeface="Times New Roman" panose="02020603050405020304" charset="0"/>
              </a:rPr>
              <a:t>“Potential-ﬁeld based navigation in StarCraft,” </a:t>
            </a:r>
            <a:r>
              <a:rPr lang="en-US" sz="2800" dirty="0">
                <a:latin typeface="Times New Roman" panose="02020603050405020304" charset="0"/>
                <a:cs typeface="Times New Roman" panose="02020603050405020304" charset="0"/>
              </a:rPr>
              <a:t>in Proc. IEEE Conf. </a:t>
            </a:r>
            <a:r>
              <a:rPr lang="en-US" sz="2800" dirty="0" err="1">
                <a:latin typeface="Times New Roman" panose="02020603050405020304" charset="0"/>
                <a:cs typeface="Times New Roman" panose="02020603050405020304" charset="0"/>
              </a:rPr>
              <a:t>Computat.Intell</a:t>
            </a:r>
            <a:r>
              <a:rPr lang="en-US" sz="2800" dirty="0">
                <a:latin typeface="Times New Roman" panose="02020603050405020304" charset="0"/>
                <a:cs typeface="Times New Roman" panose="02020603050405020304" charset="0"/>
              </a:rPr>
              <a:t>. Games (CIG),2019. </a:t>
            </a:r>
          </a:p>
          <a:p>
            <a:pPr marL="0" indent="0" algn="just" eaLnBrk="1" fontAlgn="auto" hangingPunct="1">
              <a:lnSpc>
                <a:spcPct val="150000"/>
              </a:lnSpc>
              <a:spcAft>
                <a:spcPts val="0"/>
              </a:spcAft>
              <a:buFont typeface="Arial" panose="020B0604020202020204" pitchFamily="34" charset="0"/>
              <a:buNone/>
              <a:defRPr/>
            </a:pPr>
            <a:r>
              <a:rPr lang="en-US" sz="2800" dirty="0">
                <a:latin typeface="Times New Roman" panose="02020603050405020304" charset="0"/>
                <a:cs typeface="Times New Roman" panose="02020603050405020304" charset="0"/>
              </a:rPr>
              <a:t>[5] Carl-Oscar </a:t>
            </a:r>
            <a:r>
              <a:rPr lang="en-US" sz="2800" dirty="0" err="1">
                <a:latin typeface="Times New Roman" panose="02020603050405020304" charset="0"/>
                <a:cs typeface="Times New Roman" panose="02020603050405020304" charset="0"/>
              </a:rPr>
              <a:t>Erneholm</a:t>
            </a:r>
            <a:r>
              <a:rPr lang="en-US" sz="2800" dirty="0">
                <a:latin typeface="Times New Roman" panose="02020603050405020304" charset="0"/>
                <a:cs typeface="Times New Roman" panose="02020603050405020304" charset="0"/>
              </a:rPr>
              <a:t>, “</a:t>
            </a:r>
            <a:r>
              <a:rPr lang="en-US" sz="2800" i="1" dirty="0">
                <a:latin typeface="Times New Roman" panose="02020603050405020304" charset="0"/>
                <a:cs typeface="Times New Roman" panose="02020603050405020304" charset="0"/>
              </a:rPr>
              <a:t>Simulation of the Flocking Behavior of Birds with the </a:t>
            </a:r>
            <a:r>
              <a:rPr lang="en-US" sz="2800" i="1" dirty="0" err="1">
                <a:latin typeface="Times New Roman" panose="02020603050405020304" charset="0"/>
                <a:cs typeface="Times New Roman" panose="02020603050405020304" charset="0"/>
              </a:rPr>
              <a:t>Boids</a:t>
            </a:r>
            <a:r>
              <a:rPr lang="en-US" sz="2800" i="1" dirty="0">
                <a:latin typeface="Times New Roman" panose="02020603050405020304" charset="0"/>
                <a:cs typeface="Times New Roman" panose="02020603050405020304" charset="0"/>
              </a:rPr>
              <a:t> Algorithm”</a:t>
            </a:r>
            <a:r>
              <a:rPr lang="en-US" sz="2800" dirty="0">
                <a:latin typeface="Times New Roman" panose="02020603050405020304" charset="0"/>
                <a:cs typeface="Times New Roman" panose="02020603050405020304" charset="0"/>
              </a:rPr>
              <a:t>, Bachelor’s Thesis in Computer Science in 2018</a:t>
            </a:r>
            <a:r>
              <a:rPr lang="en-IN" sz="2800" dirty="0">
                <a:latin typeface="Times New Roman" panose="02020603050405020304" charset="0"/>
                <a:cs typeface="Times New Roman" panose="02020603050405020304" charset="0"/>
              </a:rPr>
              <a:t>.</a:t>
            </a:r>
          </a:p>
          <a:p>
            <a:pPr marL="0" indent="0" algn="just" eaLnBrk="1" fontAlgn="auto" hangingPunct="1">
              <a:lnSpc>
                <a:spcPct val="150000"/>
              </a:lnSpc>
              <a:spcAft>
                <a:spcPts val="0"/>
              </a:spcAft>
              <a:buFont typeface="Arial" panose="020B0604020202020204" pitchFamily="34" charset="0"/>
              <a:buNone/>
              <a:defRPr/>
            </a:pPr>
            <a:r>
              <a:rPr lang="en-US" dirty="0">
                <a:latin typeface="Times New Roman" panose="02020603050405020304" pitchFamily="18" charset="0"/>
                <a:cs typeface="Times New Roman" panose="02020603050405020304" pitchFamily="18" charset="0"/>
              </a:rPr>
              <a:t>[6]N. Z. </a:t>
            </a:r>
            <a:r>
              <a:rPr lang="en-US" dirty="0" err="1">
                <a:latin typeface="Times New Roman" panose="02020603050405020304" pitchFamily="18" charset="0"/>
                <a:cs typeface="Times New Roman" panose="02020603050405020304" pitchFamily="18" charset="0"/>
              </a:rPr>
              <a:t>Bawany</a:t>
            </a:r>
            <a:r>
              <a:rPr lang="en-US" dirty="0">
                <a:latin typeface="Times New Roman" panose="02020603050405020304" pitchFamily="18" charset="0"/>
                <a:cs typeface="Times New Roman" panose="02020603050405020304" pitchFamily="18" charset="0"/>
              </a:rPr>
              <a:t>, J. A. Shamsi, and K. Salah, DDoS attack detection and mitigation using SDN: Methods, practices, and solutions, Arabian J. Sci</a:t>
            </a:r>
            <a:r>
              <a:rPr lang="en-US" dirty="0"/>
              <a:t>.</a:t>
            </a:r>
            <a:endParaRPr lang="en-US" sz="2800" dirty="0">
              <a:latin typeface="Times New Roman" panose="02020603050405020304" charset="0"/>
              <a:cs typeface="Times New Roman" panose="02020603050405020304" charset="0"/>
            </a:endParaRPr>
          </a:p>
        </p:txBody>
      </p:sp>
      <p:sp>
        <p:nvSpPr>
          <p:cNvPr id="4" name="Slide Number Placeholder 3">
            <a:extLst>
              <a:ext uri="{FF2B5EF4-FFF2-40B4-BE49-F238E27FC236}">
                <a16:creationId xmlns:a16="http://schemas.microsoft.com/office/drawing/2014/main" id="{C85C88BF-9EDB-B245-F5C7-DCECAF151E0A}"/>
              </a:ext>
            </a:extLst>
          </p:cNvPr>
          <p:cNvSpPr>
            <a:spLocks noGrp="1"/>
          </p:cNvSpPr>
          <p:nvPr>
            <p:ph type="sldNum" sz="quarter" idx="12"/>
          </p:nvPr>
        </p:nvSpPr>
        <p:spPr/>
        <p:txBody>
          <a:bodyPr/>
          <a:lstStyle/>
          <a:p>
            <a:pPr>
              <a:defRPr/>
            </a:pPr>
            <a:fld id="{261DF3DF-9126-47C0-A6B6-4B46A5E4F6D9}" type="slidenum">
              <a:rPr lang="en-US" altLang="en-US" smtClean="0"/>
              <a:pPr>
                <a:defRPr/>
              </a:pPr>
              <a:t>25</a:t>
            </a:fld>
            <a:endParaRPr lang="en-US" altLang="en-US"/>
          </a:p>
        </p:txBody>
      </p:sp>
    </p:spTree>
    <p:extLst>
      <p:ext uri="{BB962C8B-B14F-4D97-AF65-F5344CB8AC3E}">
        <p14:creationId xmlns:p14="http://schemas.microsoft.com/office/powerpoint/2010/main" val="248369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95F9F536-AB94-7749-0D01-236FE3CC5F0C}"/>
              </a:ext>
            </a:extLst>
          </p:cNvPr>
          <p:cNvSpPr>
            <a:spLocks noGrp="1"/>
          </p:cNvSpPr>
          <p:nvPr>
            <p:ph type="title"/>
          </p:nvPr>
        </p:nvSpPr>
        <p:spPr/>
        <p:txBody>
          <a:bodyPr/>
          <a:lstStyle/>
          <a:p>
            <a:pPr algn="ctr" eaLnBrk="1" hangingPunct="1"/>
            <a:r>
              <a:rPr lang="en-US" altLang="en-US" sz="6000" b="1" dirty="0">
                <a:latin typeface="Times New Roman" panose="02020603050405020304" pitchFamily="18" charset="0"/>
                <a:cs typeface="Times New Roman" panose="02020603050405020304" pitchFamily="18" charset="0"/>
              </a:rPr>
              <a:t>Abstract</a:t>
            </a:r>
          </a:p>
        </p:txBody>
      </p:sp>
      <p:sp>
        <p:nvSpPr>
          <p:cNvPr id="5123" name="Content Placeholder 2">
            <a:extLst>
              <a:ext uri="{FF2B5EF4-FFF2-40B4-BE49-F238E27FC236}">
                <a16:creationId xmlns:a16="http://schemas.microsoft.com/office/drawing/2014/main" id="{19EA9F95-CDCC-3757-C6F3-BEB80BE09DBE}"/>
              </a:ext>
            </a:extLst>
          </p:cNvPr>
          <p:cNvSpPr>
            <a:spLocks noGrp="1"/>
          </p:cNvSpPr>
          <p:nvPr>
            <p:ph idx="1"/>
          </p:nvPr>
        </p:nvSpPr>
        <p:spPr>
          <a:xfrm>
            <a:off x="308008" y="1463040"/>
            <a:ext cx="11165306" cy="5162349"/>
          </a:xfrm>
        </p:spPr>
        <p:txBody>
          <a:bodyPr/>
          <a:lstStyle/>
          <a:p>
            <a:pPr marL="457200" lvl="1" indent="0" algn="just" eaLnBrk="1" hangingPunct="1">
              <a:lnSpc>
                <a:spcPct val="150000"/>
              </a:lnSpc>
              <a:buFont typeface="Arial" panose="020B0604020202020204" pitchFamily="34" charset="0"/>
              <a:buNone/>
            </a:pPr>
            <a:r>
              <a:rPr lang="en-US" dirty="0">
                <a:latin typeface="Times New Roman" panose="02020603050405020304" pitchFamily="18" charset="0"/>
                <a:cs typeface="Times New Roman" panose="02020603050405020304" pitchFamily="18" charset="0"/>
              </a:rPr>
              <a:t>DDoS attacks also known as distributed denial of service (DDoS) attacks have emerged as one of the most serious and fastest-growing threats on the Internet. Denial-of-service (DDoS) attacks are an example of cyber-attacks that target a specific system or network in an attempt to render it inaccessible or unusable for a period of time. As a result improving the detection of diverse types of DDoS cyber threats with better algorithms and higher accuracy while keeping the computational cost under control has become the most significant component of detecting DDoS cyber threats.</a:t>
            </a:r>
            <a:endParaRPr lang="en-US" altLang="en-US" dirty="0">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770E6A39-F926-1768-0602-BC178BF46B5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8538"/>
    </mc:Choice>
    <mc:Fallback>
      <p:transition spd="slow" advTm="385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C8745-7137-0756-3374-BE8DA715D62A}"/>
              </a:ext>
            </a:extLst>
          </p:cNvPr>
          <p:cNvSpPr>
            <a:spLocks noGrp="1"/>
          </p:cNvSpPr>
          <p:nvPr>
            <p:ph type="title"/>
          </p:nvPr>
        </p:nvSpPr>
        <p:spPr>
          <a:xfrm>
            <a:off x="-394636" y="365125"/>
            <a:ext cx="11444438" cy="1325563"/>
          </a:xfrm>
        </p:spPr>
        <p:txBody>
          <a:bodyPr/>
          <a:lstStyle/>
          <a:p>
            <a:r>
              <a:rPr lang="en-IN" b="1" dirty="0">
                <a:latin typeface="Times New Roman" panose="02020603050405020304" pitchFamily="18" charset="0"/>
                <a:cs typeface="Times New Roman" panose="02020603050405020304" pitchFamily="18" charset="0"/>
              </a:rPr>
              <a:t>                    PROBLEM STATEMENT </a:t>
            </a:r>
          </a:p>
        </p:txBody>
      </p:sp>
      <p:sp>
        <p:nvSpPr>
          <p:cNvPr id="3" name="Content Placeholder 2">
            <a:extLst>
              <a:ext uri="{FF2B5EF4-FFF2-40B4-BE49-F238E27FC236}">
                <a16:creationId xmlns:a16="http://schemas.microsoft.com/office/drawing/2014/main" id="{C5A57DE9-9884-3AC7-B525-DA61B23AC7AC}"/>
              </a:ext>
            </a:extLst>
          </p:cNvPr>
          <p:cNvSpPr>
            <a:spLocks noGrp="1"/>
          </p:cNvSpPr>
          <p:nvPr>
            <p:ph idx="1"/>
          </p:nvPr>
        </p:nvSpPr>
        <p:spPr>
          <a:xfrm>
            <a:off x="838200" y="1459832"/>
            <a:ext cx="10515600" cy="4717131"/>
          </a:xfrm>
        </p:spPr>
        <p:txBody>
          <a:bodyPr/>
          <a:lstStyle/>
          <a:p>
            <a:pPr algn="just">
              <a:lnSpc>
                <a:spcPct val="150000"/>
              </a:lnSpc>
            </a:pPr>
            <a:r>
              <a:rPr lang="en-US" sz="2400" dirty="0"/>
              <a:t>Network security has become more important over the last decade due to the increasing number of new attack techniques being used against computer networks.</a:t>
            </a:r>
          </a:p>
          <a:p>
            <a:pPr algn="just">
              <a:lnSpc>
                <a:spcPct val="150000"/>
              </a:lnSpc>
            </a:pPr>
            <a:r>
              <a:rPr lang="en-US" sz="2400" dirty="0"/>
              <a:t> Many of these attacks are attempts to compromise a computer network by overwhelming the network with information which can often lead to devices slowing down shutting down or opening the network to new vulnerabilities. </a:t>
            </a:r>
          </a:p>
          <a:p>
            <a:pPr algn="just">
              <a:lnSpc>
                <a:spcPct val="150000"/>
              </a:lnSpc>
            </a:pPr>
            <a:r>
              <a:rPr lang="en-US" sz="2400" dirty="0"/>
              <a:t>These types of attacks are commonly referred to as distributed denial-of-service attacks (DDoS) and the technique for generating this type of attack has been evolving for the past twenty years.</a:t>
            </a:r>
          </a:p>
        </p:txBody>
      </p:sp>
      <p:sp>
        <p:nvSpPr>
          <p:cNvPr id="4" name="Slide Number Placeholder 3">
            <a:extLst>
              <a:ext uri="{FF2B5EF4-FFF2-40B4-BE49-F238E27FC236}">
                <a16:creationId xmlns:a16="http://schemas.microsoft.com/office/drawing/2014/main" id="{EFCC4D02-B693-67D4-F237-A781D9767D21}"/>
              </a:ext>
            </a:extLst>
          </p:cNvPr>
          <p:cNvSpPr>
            <a:spLocks noGrp="1"/>
          </p:cNvSpPr>
          <p:nvPr>
            <p:ph type="sldNum" sz="quarter" idx="12"/>
          </p:nvPr>
        </p:nvSpPr>
        <p:spPr/>
        <p:txBody>
          <a:bodyPr/>
          <a:lstStyle/>
          <a:p>
            <a:pPr algn="just">
              <a:defRPr/>
            </a:pPr>
            <a:fld id="{261DF3DF-9126-47C0-A6B6-4B46A5E4F6D9}" type="slidenum">
              <a:rPr lang="en-US" altLang="en-US" smtClean="0"/>
              <a:pPr algn="just">
                <a:defRPr/>
              </a:pPr>
              <a:t>4</a:t>
            </a:fld>
            <a:endParaRPr lang="en-US" altLang="en-US" dirty="0"/>
          </a:p>
        </p:txBody>
      </p:sp>
    </p:spTree>
    <p:extLst>
      <p:ext uri="{BB962C8B-B14F-4D97-AF65-F5344CB8AC3E}">
        <p14:creationId xmlns:p14="http://schemas.microsoft.com/office/powerpoint/2010/main" val="4045909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a:extLst>
              <a:ext uri="{FF2B5EF4-FFF2-40B4-BE49-F238E27FC236}">
                <a16:creationId xmlns:a16="http://schemas.microsoft.com/office/drawing/2014/main" id="{B4B6639E-B13D-6B35-D6B7-0B6DC9073805}"/>
              </a:ext>
            </a:extLst>
          </p:cNvPr>
          <p:cNvSpPr>
            <a:spLocks noGrp="1"/>
          </p:cNvSpPr>
          <p:nvPr>
            <p:ph type="title"/>
          </p:nvPr>
        </p:nvSpPr>
        <p:spPr>
          <a:xfrm>
            <a:off x="898070" y="-146957"/>
            <a:ext cx="10455729" cy="1534886"/>
          </a:xfrm>
        </p:spPr>
        <p:txBody>
          <a:bodyPr/>
          <a:lstStyle/>
          <a:p>
            <a:pPr algn="ctr" eaLnBrk="1" hangingPunct="1"/>
            <a:r>
              <a:rPr lang="en-US" altLang="en-US" sz="6000" b="1" dirty="0">
                <a:latin typeface="Times New Roman" panose="02020603050405020304" pitchFamily="18" charset="0"/>
                <a:cs typeface="Times New Roman" panose="02020603050405020304" pitchFamily="18" charset="0"/>
              </a:rPr>
              <a:t>Proposed system</a:t>
            </a:r>
          </a:p>
        </p:txBody>
      </p:sp>
      <p:sp>
        <p:nvSpPr>
          <p:cNvPr id="13316" name="Slide Number Placeholder 3">
            <a:extLst>
              <a:ext uri="{FF2B5EF4-FFF2-40B4-BE49-F238E27FC236}">
                <a16:creationId xmlns:a16="http://schemas.microsoft.com/office/drawing/2014/main" id="{F46EEC43-BBBD-F92F-CE0C-AC52C907F8CB}"/>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07ABFFF1-673C-434C-8039-2BC19E5C59F4}" type="slidenum">
              <a:rPr lang="en-US" altLang="en-US" sz="1200" smtClean="0">
                <a:solidFill>
                  <a:srgbClr val="898989"/>
                </a:solidFill>
              </a:rPr>
              <a:pPr>
                <a:lnSpc>
                  <a:spcPct val="100000"/>
                </a:lnSpc>
                <a:spcBef>
                  <a:spcPct val="0"/>
                </a:spcBef>
                <a:buFontTx/>
                <a:buNone/>
              </a:pPr>
              <a:t>5</a:t>
            </a:fld>
            <a:endParaRPr lang="en-US" altLang="en-US" sz="1200">
              <a:solidFill>
                <a:srgbClr val="898989"/>
              </a:solidFill>
            </a:endParaRPr>
          </a:p>
        </p:txBody>
      </p:sp>
      <p:sp>
        <p:nvSpPr>
          <p:cNvPr id="3" name="Content Placeholder 2">
            <a:extLst>
              <a:ext uri="{FF2B5EF4-FFF2-40B4-BE49-F238E27FC236}">
                <a16:creationId xmlns:a16="http://schemas.microsoft.com/office/drawing/2014/main" id="{4D59E957-9905-6B0D-B923-FC39334475C9}"/>
              </a:ext>
            </a:extLst>
          </p:cNvPr>
          <p:cNvSpPr>
            <a:spLocks noGrp="1"/>
          </p:cNvSpPr>
          <p:nvPr>
            <p:ph idx="1"/>
          </p:nvPr>
        </p:nvSpPr>
        <p:spPr>
          <a:xfrm>
            <a:off x="440871" y="1208314"/>
            <a:ext cx="11251595" cy="5321427"/>
          </a:xfrm>
        </p:spPr>
        <p:txBody>
          <a:bodyPr/>
          <a:lstStyle/>
          <a:p>
            <a:pPr algn="just">
              <a:lnSpc>
                <a:spcPct val="150000"/>
              </a:lnSpc>
            </a:pPr>
            <a:r>
              <a:rPr lang="en-US" sz="2400" dirty="0">
                <a:latin typeface="Times New Roman" panose="02020603050405020304" pitchFamily="18" charset="0"/>
                <a:cs typeface="Times New Roman" panose="02020603050405020304" pitchFamily="18" charset="0"/>
              </a:rPr>
              <a:t>We leverage and propose a deep learning approach based on LSTM for detection of DDoS attacks on the SDN. We combine LSTM-CNN with </a:t>
            </a:r>
            <a:r>
              <a:rPr lang="en-US" sz="2400" dirty="0" err="1">
                <a:latin typeface="Times New Roman" panose="02020603050405020304" pitchFamily="18" charset="0"/>
                <a:cs typeface="Times New Roman" panose="02020603050405020304" pitchFamily="18" charset="0"/>
              </a:rPr>
              <a:t>softmax</a:t>
            </a:r>
            <a:r>
              <a:rPr lang="en-US" sz="2400" dirty="0">
                <a:latin typeface="Times New Roman" panose="02020603050405020304" pitchFamily="18" charset="0"/>
                <a:cs typeface="Times New Roman" panose="02020603050405020304" pitchFamily="18" charset="0"/>
              </a:rPr>
              <a:t> model at the output layer to classify the network traffic into malicious or normal. </a:t>
            </a:r>
          </a:p>
          <a:p>
            <a:pPr algn="just">
              <a:lnSpc>
                <a:spcPct val="150000"/>
              </a:lnSpc>
            </a:pPr>
            <a:r>
              <a:rPr lang="en-US" sz="2400" dirty="0">
                <a:latin typeface="Times New Roman" panose="02020603050405020304" pitchFamily="18" charset="0"/>
                <a:cs typeface="Times New Roman" panose="02020603050405020304" pitchFamily="18" charset="0"/>
              </a:rPr>
              <a:t>The trained model behavior is directly controlled by the values of the hyper-parameters where selecting the best values plays a key role in the success of neural network architecture.</a:t>
            </a:r>
          </a:p>
          <a:p>
            <a:pPr algn="just">
              <a:lnSpc>
                <a:spcPct val="150000"/>
              </a:lnSpc>
            </a:pPr>
            <a:r>
              <a:rPr lang="en-US" sz="2400" dirty="0">
                <a:latin typeface="Times New Roman" panose="02020603050405020304" pitchFamily="18" charset="0"/>
                <a:cs typeface="Times New Roman" panose="02020603050405020304" pitchFamily="18" charset="0"/>
              </a:rPr>
              <a:t> However selecting the best values of hyperparameters is still dependent on the best practice or human knowledge. The </a:t>
            </a:r>
            <a:r>
              <a:rPr lang="en-US" sz="2400" dirty="0" err="1">
                <a:latin typeface="Times New Roman" panose="02020603050405020304" pitchFamily="18" charset="0"/>
                <a:cs typeface="Times New Roman" panose="02020603050405020304" pitchFamily="18" charset="0"/>
              </a:rPr>
              <a:t>softmax</a:t>
            </a:r>
            <a:r>
              <a:rPr lang="en-US" sz="2400" dirty="0">
                <a:latin typeface="Times New Roman" panose="02020603050405020304" pitchFamily="18" charset="0"/>
                <a:cs typeface="Times New Roman" panose="02020603050405020304" pitchFamily="18" charset="0"/>
              </a:rPr>
              <a:t> layer takes the decoder output and classifies the input data into normal or attack traffic. </a:t>
            </a:r>
          </a:p>
          <a:p>
            <a:pPr marL="0" indent="0">
              <a:lnSpc>
                <a:spcPct val="150000"/>
              </a:lnSpc>
              <a:buNone/>
            </a:pP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Box 1">
            <a:extLst>
              <a:ext uri="{FF2B5EF4-FFF2-40B4-BE49-F238E27FC236}">
                <a16:creationId xmlns:a16="http://schemas.microsoft.com/office/drawing/2014/main" id="{3F10E4B8-B29D-B107-EE11-F8D5EB695DC1}"/>
              </a:ext>
            </a:extLst>
          </p:cNvPr>
          <p:cNvSpPr txBox="1">
            <a:spLocks noChangeArrowheads="1"/>
          </p:cNvSpPr>
          <p:nvPr/>
        </p:nvSpPr>
        <p:spPr bwMode="auto">
          <a:xfrm>
            <a:off x="2189163" y="110510"/>
            <a:ext cx="780891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en-US" sz="5400" b="1" dirty="0">
                <a:latin typeface="Times New Roman" panose="02020603050405020304" pitchFamily="18" charset="0"/>
                <a:cs typeface="Times New Roman" panose="02020603050405020304" pitchFamily="18" charset="0"/>
              </a:rPr>
              <a:t>Architecture diagram</a:t>
            </a:r>
          </a:p>
        </p:txBody>
      </p:sp>
      <p:sp>
        <p:nvSpPr>
          <p:cNvPr id="16394" name="Slide Number Placeholder 23">
            <a:extLst>
              <a:ext uri="{FF2B5EF4-FFF2-40B4-BE49-F238E27FC236}">
                <a16:creationId xmlns:a16="http://schemas.microsoft.com/office/drawing/2014/main" id="{44C5D732-2D45-C2E1-9F7F-3D408FE371AF}"/>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469BB1AD-7BD5-4E43-B913-254CC417B4D8}" type="slidenum">
              <a:rPr lang="en-US" altLang="en-US" sz="1200" smtClean="0">
                <a:solidFill>
                  <a:srgbClr val="898989"/>
                </a:solidFill>
              </a:rPr>
              <a:pPr>
                <a:lnSpc>
                  <a:spcPct val="100000"/>
                </a:lnSpc>
                <a:spcBef>
                  <a:spcPct val="0"/>
                </a:spcBef>
                <a:buFontTx/>
                <a:buNone/>
              </a:pPr>
              <a:t>6</a:t>
            </a:fld>
            <a:endParaRPr lang="en-US" altLang="en-US" sz="1200">
              <a:solidFill>
                <a:srgbClr val="898989"/>
              </a:solidFill>
            </a:endParaRPr>
          </a:p>
        </p:txBody>
      </p:sp>
      <p:pic>
        <p:nvPicPr>
          <p:cNvPr id="2" name="Picture 1">
            <a:extLst>
              <a:ext uri="{FF2B5EF4-FFF2-40B4-BE49-F238E27FC236}">
                <a16:creationId xmlns:a16="http://schemas.microsoft.com/office/drawing/2014/main" id="{AA3552DB-A03F-6C6F-986A-EE8E02E480A4}"/>
              </a:ext>
            </a:extLst>
          </p:cNvPr>
          <p:cNvPicPr>
            <a:picLocks noChangeAspect="1"/>
          </p:cNvPicPr>
          <p:nvPr/>
        </p:nvPicPr>
        <p:blipFill>
          <a:blip r:embed="rId2"/>
          <a:stretch>
            <a:fillRect/>
          </a:stretch>
        </p:blipFill>
        <p:spPr>
          <a:xfrm>
            <a:off x="982973" y="1080493"/>
            <a:ext cx="9831208" cy="5123117"/>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733CF-ED2D-3CA3-610D-27CF6480451C}"/>
              </a:ext>
            </a:extLst>
          </p:cNvPr>
          <p:cNvSpPr>
            <a:spLocks noGrp="1"/>
          </p:cNvSpPr>
          <p:nvPr>
            <p:ph type="title"/>
          </p:nvPr>
        </p:nvSpPr>
        <p:spPr>
          <a:xfrm>
            <a:off x="462013" y="136525"/>
            <a:ext cx="10891787" cy="989631"/>
          </a:xfrm>
        </p:spPr>
        <p:txBody>
          <a:bodyPr/>
          <a:lstStyle/>
          <a:p>
            <a:r>
              <a:rPr lang="en-US" b="1" dirty="0">
                <a:latin typeface="Times New Roman" panose="02020603050405020304" pitchFamily="18" charset="0"/>
                <a:cs typeface="Times New Roman" panose="02020603050405020304" pitchFamily="18" charset="0"/>
              </a:rPr>
              <a:t>                            DATASET</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B633F93-C7CA-B3FE-E68E-BCFF09A5F73B}"/>
              </a:ext>
            </a:extLst>
          </p:cNvPr>
          <p:cNvSpPr>
            <a:spLocks noGrp="1"/>
          </p:cNvSpPr>
          <p:nvPr>
            <p:ph idx="1"/>
          </p:nvPr>
        </p:nvSpPr>
        <p:spPr>
          <a:xfrm>
            <a:off x="356135" y="1665171"/>
            <a:ext cx="11511814" cy="4244741"/>
          </a:xfrm>
        </p:spPr>
        <p:txBody>
          <a:bodyPr/>
          <a:lstStyle/>
          <a:p>
            <a:r>
              <a:rPr lang="en-US" dirty="0">
                <a:latin typeface="Times New Roman" panose="02020603050405020304" pitchFamily="18" charset="0"/>
                <a:cs typeface="Times New Roman" panose="02020603050405020304" pitchFamily="18" charset="0"/>
              </a:rPr>
              <a:t>Dataset URL:   </a:t>
            </a:r>
            <a:r>
              <a:rPr lang="en-US" dirty="0">
                <a:latin typeface="Times New Roman" panose="02020603050405020304" pitchFamily="18" charset="0"/>
                <a:cs typeface="Times New Roman" panose="02020603050405020304" pitchFamily="18" charset="0"/>
                <a:hlinkClick r:id="rId2"/>
              </a:rPr>
              <a:t>https://www.unb.ca/cic/datasets/ddos-.html</a:t>
            </a:r>
            <a:endParaRPr lang="en-US"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rPr>
              <a:t>Dataset Description: Distributed Denial of Service (DDoS) attack is a menace to network security that aims at exhausting the target networks with malicious traffic. Although many statistical methods have been designed for concerns. </a:t>
            </a:r>
            <a:endParaRPr lang="en-IN"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43D75E0-1780-2239-CFD7-49357E4AFB70}"/>
              </a:ext>
            </a:extLst>
          </p:cNvPr>
          <p:cNvSpPr>
            <a:spLocks noGrp="1"/>
          </p:cNvSpPr>
          <p:nvPr>
            <p:ph type="sldNum" sz="quarter" idx="12"/>
          </p:nvPr>
        </p:nvSpPr>
        <p:spPr/>
        <p:txBody>
          <a:bodyPr/>
          <a:lstStyle/>
          <a:p>
            <a:pPr>
              <a:defRPr/>
            </a:pPr>
            <a:fld id="{261DF3DF-9126-47C0-A6B6-4B46A5E4F6D9}" type="slidenum">
              <a:rPr lang="en-US" altLang="en-US" smtClean="0"/>
              <a:pPr>
                <a:defRPr/>
              </a:pPr>
              <a:t>7</a:t>
            </a:fld>
            <a:endParaRPr lang="en-US" altLang="en-US"/>
          </a:p>
        </p:txBody>
      </p:sp>
    </p:spTree>
    <p:extLst>
      <p:ext uri="{BB962C8B-B14F-4D97-AF65-F5344CB8AC3E}">
        <p14:creationId xmlns:p14="http://schemas.microsoft.com/office/powerpoint/2010/main" val="36019460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89F6B65B-56C9-3405-2A35-F1C001759F18}"/>
              </a:ext>
            </a:extLst>
          </p:cNvPr>
          <p:cNvSpPr>
            <a:spLocks noGrp="1"/>
          </p:cNvSpPr>
          <p:nvPr>
            <p:ph type="title"/>
          </p:nvPr>
        </p:nvSpPr>
        <p:spPr>
          <a:xfrm>
            <a:off x="838200" y="0"/>
            <a:ext cx="10515600" cy="1520825"/>
          </a:xfrm>
        </p:spPr>
        <p:txBody>
          <a:bodyPr/>
          <a:lstStyle/>
          <a:p>
            <a:pPr algn="ctr" eaLnBrk="1" hangingPunct="1"/>
            <a:r>
              <a:rPr lang="en-US" altLang="en-US" sz="6000" b="1" dirty="0">
                <a:latin typeface="Times New Roman" panose="02020603050405020304" pitchFamily="18" charset="0"/>
                <a:cs typeface="Times New Roman" panose="02020603050405020304" pitchFamily="18" charset="0"/>
              </a:rPr>
              <a:t>Existing System</a:t>
            </a:r>
          </a:p>
        </p:txBody>
      </p:sp>
      <p:sp>
        <p:nvSpPr>
          <p:cNvPr id="5123" name="Content Placeholder 2">
            <a:extLst>
              <a:ext uri="{FF2B5EF4-FFF2-40B4-BE49-F238E27FC236}">
                <a16:creationId xmlns:a16="http://schemas.microsoft.com/office/drawing/2014/main" id="{0524BA3B-ED96-3D3E-1B3E-E2944F028724}"/>
              </a:ext>
            </a:extLst>
          </p:cNvPr>
          <p:cNvSpPr>
            <a:spLocks noGrp="1"/>
          </p:cNvSpPr>
          <p:nvPr>
            <p:ph idx="1"/>
          </p:nvPr>
        </p:nvSpPr>
        <p:spPr>
          <a:xfrm>
            <a:off x="346075" y="1683026"/>
            <a:ext cx="11300493" cy="4866999"/>
          </a:xfrm>
        </p:spPr>
        <p:txBody>
          <a:bodyPr rtlCol="0">
            <a:noAutofit/>
          </a:bodyPr>
          <a:lstStyle/>
          <a:p>
            <a:pPr lvl="1" algn="just" eaLnBrk="1" fontAlgn="auto" hangingPunct="1">
              <a:lnSpc>
                <a:spcPct val="170000"/>
              </a:lnSpc>
              <a:spcAft>
                <a:spcPts val="0"/>
              </a:spcAft>
              <a:defRPr/>
            </a:pPr>
            <a:r>
              <a:rPr lang="en-US" dirty="0">
                <a:latin typeface="Times New Roman" panose="02020603050405020304" pitchFamily="18" charset="0"/>
                <a:cs typeface="Times New Roman" panose="02020603050405020304" pitchFamily="18" charset="0"/>
              </a:rPr>
              <a:t>Traditional attack detection approaches utilize </a:t>
            </a:r>
            <a:r>
              <a:rPr lang="en-US" dirty="0" err="1">
                <a:latin typeface="Times New Roman" panose="02020603050405020304" pitchFamily="18" charset="0"/>
                <a:cs typeface="Times New Roman" panose="02020603050405020304" pitchFamily="18" charset="0"/>
              </a:rPr>
              <a:t>predened</a:t>
            </a:r>
            <a:r>
              <a:rPr lang="en-US" dirty="0">
                <a:latin typeface="Times New Roman" panose="02020603050405020304" pitchFamily="18" charset="0"/>
                <a:cs typeface="Times New Roman" panose="02020603050405020304" pitchFamily="18" charset="0"/>
              </a:rPr>
              <a:t> databases of known signatures about already-seen tools and malicious activities observed in past cyber-attacks to detect future attacks.</a:t>
            </a:r>
          </a:p>
          <a:p>
            <a:pPr lvl="1" algn="just" eaLnBrk="1" fontAlgn="auto" hangingPunct="1">
              <a:lnSpc>
                <a:spcPct val="170000"/>
              </a:lnSpc>
              <a:spcAft>
                <a:spcPts val="0"/>
              </a:spcAft>
              <a:defRPr/>
            </a:pPr>
            <a:r>
              <a:rPr lang="en-US" dirty="0">
                <a:latin typeface="Times New Roman" panose="02020603050405020304" pitchFamily="18" charset="0"/>
                <a:cs typeface="Times New Roman" panose="02020603050405020304" pitchFamily="18" charset="0"/>
              </a:rPr>
              <a:t> More sophisticated approaches apply machine learning to detect abnormal behavior. Nevertheless, a growing number of successful attacks and the increasing ingenuity of attackers prove that these approaches are in-</a:t>
            </a:r>
            <a:r>
              <a:rPr lang="en-US" dirty="0" err="1">
                <a:latin typeface="Times New Roman" panose="02020603050405020304" pitchFamily="18" charset="0"/>
                <a:cs typeface="Times New Roman" panose="02020603050405020304" pitchFamily="18" charset="0"/>
              </a:rPr>
              <a:t>suffcient</a:t>
            </a:r>
            <a:r>
              <a:rPr lang="en-US" dirty="0">
                <a:latin typeface="Times New Roman" panose="02020603050405020304" pitchFamily="18" charset="0"/>
                <a:cs typeface="Times New Roman" panose="02020603050405020304" pitchFamily="18" charset="0"/>
              </a:rPr>
              <a:t>.</a:t>
            </a:r>
          </a:p>
        </p:txBody>
      </p:sp>
      <p:sp>
        <p:nvSpPr>
          <p:cNvPr id="6148" name="Slide Number Placeholder 3">
            <a:extLst>
              <a:ext uri="{FF2B5EF4-FFF2-40B4-BE49-F238E27FC236}">
                <a16:creationId xmlns:a16="http://schemas.microsoft.com/office/drawing/2014/main" id="{1EF4944E-B774-AE04-E6E6-2B3C1CEBE69B}"/>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F72927A8-2B8C-49F2-A690-C6F8668695C6}" type="slidenum">
              <a:rPr lang="en-US" altLang="en-US" sz="1200" smtClean="0">
                <a:solidFill>
                  <a:srgbClr val="898989"/>
                </a:solidFill>
              </a:rPr>
              <a:pPr>
                <a:lnSpc>
                  <a:spcPct val="100000"/>
                </a:lnSpc>
                <a:spcBef>
                  <a:spcPct val="0"/>
                </a:spcBef>
                <a:buFontTx/>
                <a:buNone/>
              </a:pPr>
              <a:t>8</a:t>
            </a:fld>
            <a:endParaRPr lang="en-US" altLang="en-US" sz="1200">
              <a:solidFill>
                <a:srgbClr val="898989"/>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00DE647E-180F-00D5-BEDB-04D691B1C22D}"/>
              </a:ext>
            </a:extLst>
          </p:cNvPr>
          <p:cNvSpPr>
            <a:spLocks noGrp="1"/>
          </p:cNvSpPr>
          <p:nvPr>
            <p:ph type="title"/>
          </p:nvPr>
        </p:nvSpPr>
        <p:spPr>
          <a:xfrm>
            <a:off x="825500" y="171450"/>
            <a:ext cx="10515600" cy="1052513"/>
          </a:xfrm>
        </p:spPr>
        <p:txBody>
          <a:bodyPr/>
          <a:lstStyle/>
          <a:p>
            <a:pPr algn="ctr" eaLnBrk="1" hangingPunct="1"/>
            <a:r>
              <a:rPr lang="en-US" altLang="en-US" sz="6000" b="1" dirty="0">
                <a:latin typeface="Times New Roman" panose="02020603050405020304" pitchFamily="18" charset="0"/>
                <a:cs typeface="Times New Roman" panose="02020603050405020304" pitchFamily="18" charset="0"/>
              </a:rPr>
              <a:t>Disadvantages</a:t>
            </a:r>
          </a:p>
        </p:txBody>
      </p:sp>
      <p:sp>
        <p:nvSpPr>
          <p:cNvPr id="8195" name="Slide Number Placeholder 3">
            <a:extLst>
              <a:ext uri="{FF2B5EF4-FFF2-40B4-BE49-F238E27FC236}">
                <a16:creationId xmlns:a16="http://schemas.microsoft.com/office/drawing/2014/main" id="{619D906B-E999-B739-4F2D-8562FB0286B0}"/>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nSpc>
                <a:spcPct val="100000"/>
              </a:lnSpc>
              <a:spcBef>
                <a:spcPct val="0"/>
              </a:spcBef>
              <a:buFontTx/>
              <a:buNone/>
            </a:pPr>
            <a:fld id="{ECEEE7CC-9291-4EDF-98D4-BC4BC3FFECB4}" type="slidenum">
              <a:rPr lang="en-US" altLang="en-US" sz="1200" smtClean="0">
                <a:solidFill>
                  <a:srgbClr val="898989"/>
                </a:solidFill>
              </a:rPr>
              <a:pPr>
                <a:lnSpc>
                  <a:spcPct val="100000"/>
                </a:lnSpc>
                <a:spcBef>
                  <a:spcPct val="0"/>
                </a:spcBef>
                <a:buFontTx/>
                <a:buNone/>
              </a:pPr>
              <a:t>9</a:t>
            </a:fld>
            <a:endParaRPr lang="en-US" altLang="en-US" sz="1200">
              <a:solidFill>
                <a:srgbClr val="898989"/>
              </a:solidFill>
            </a:endParaRPr>
          </a:p>
        </p:txBody>
      </p:sp>
      <p:sp>
        <p:nvSpPr>
          <p:cNvPr id="5" name="Content Placeholder 4">
            <a:extLst>
              <a:ext uri="{FF2B5EF4-FFF2-40B4-BE49-F238E27FC236}">
                <a16:creationId xmlns:a16="http://schemas.microsoft.com/office/drawing/2014/main" id="{C9A0C861-4172-A7E7-D520-D84D960A7014}"/>
              </a:ext>
            </a:extLst>
          </p:cNvPr>
          <p:cNvSpPr>
            <a:spLocks noGrp="1"/>
          </p:cNvSpPr>
          <p:nvPr>
            <p:ph idx="1"/>
          </p:nvPr>
        </p:nvSpPr>
        <p:spPr>
          <a:xfrm>
            <a:off x="414726" y="1597025"/>
            <a:ext cx="10920412" cy="4579938"/>
          </a:xfrm>
        </p:spPr>
        <p:txBody>
          <a:bodyPr>
            <a:normAutofit fontScale="25000" lnSpcReduction="20000"/>
          </a:bodyPr>
          <a:lstStyle/>
          <a:p>
            <a:pPr>
              <a:lnSpc>
                <a:spcPct val="170000"/>
              </a:lnSpc>
              <a:defRPr/>
            </a:pPr>
            <a:r>
              <a:rPr lang="en-US" sz="9600" dirty="0">
                <a:latin typeface="Times New Roman" panose="02020603050405020304" pitchFamily="18" charset="0"/>
                <a:cs typeface="Times New Roman" panose="02020603050405020304" pitchFamily="18" charset="0"/>
              </a:rPr>
              <a:t>Classification process consumes large amount of computational time.</a:t>
            </a:r>
          </a:p>
          <a:p>
            <a:pPr>
              <a:lnSpc>
                <a:spcPct val="170000"/>
              </a:lnSpc>
              <a:defRPr/>
            </a:pPr>
            <a:r>
              <a:rPr lang="en-US" sz="9600" dirty="0">
                <a:latin typeface="Times New Roman" panose="02020603050405020304" pitchFamily="18" charset="0"/>
                <a:cs typeface="Times New Roman" panose="02020603050405020304" pitchFamily="18" charset="0"/>
              </a:rPr>
              <a:t> Computationally intensive and require relatively large memory space</a:t>
            </a:r>
          </a:p>
          <a:p>
            <a:pPr>
              <a:lnSpc>
                <a:spcPct val="170000"/>
              </a:lnSpc>
              <a:defRPr/>
            </a:pPr>
            <a:r>
              <a:rPr lang="en-US" sz="9600" dirty="0">
                <a:latin typeface="Times New Roman" panose="02020603050405020304" pitchFamily="18" charset="0"/>
                <a:cs typeface="Times New Roman" panose="02020603050405020304" pitchFamily="18" charset="0"/>
              </a:rPr>
              <a:t> It is not an easy-to-use method</a:t>
            </a:r>
          </a:p>
          <a:p>
            <a:pPr>
              <a:lnSpc>
                <a:spcPct val="170000"/>
              </a:lnSpc>
              <a:defRPr/>
            </a:pPr>
            <a:r>
              <a:rPr lang="en-US" sz="9600" dirty="0">
                <a:latin typeface="Times New Roman" panose="02020603050405020304" pitchFamily="18" charset="0"/>
                <a:cs typeface="Times New Roman" panose="02020603050405020304" pitchFamily="18" charset="0"/>
              </a:rPr>
              <a:t> High complexity of installing and maintaining</a:t>
            </a:r>
          </a:p>
          <a:p>
            <a:pPr>
              <a:lnSpc>
                <a:spcPct val="170000"/>
              </a:lnSpc>
              <a:defRPr/>
            </a:pPr>
            <a:r>
              <a:rPr lang="en-US" sz="9600" dirty="0">
                <a:latin typeface="Times New Roman" panose="02020603050405020304" pitchFamily="18" charset="0"/>
                <a:cs typeface="Times New Roman" panose="02020603050405020304" pitchFamily="18" charset="0"/>
              </a:rPr>
              <a:t> Difficulties to obtain better performance </a:t>
            </a:r>
            <a:r>
              <a:rPr lang="en-US" sz="9600" dirty="0">
                <a:solidFill>
                  <a:srgbClr val="FFFFFF"/>
                </a:solidFill>
                <a:latin typeface="Times New Roman" panose="02020603050405020304" pitchFamily="18" charset="0"/>
                <a:cs typeface="Times New Roman" panose="02020603050405020304" pitchFamily="18" charset="0"/>
              </a:rPr>
              <a:t> just create a chatbot</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2824</TotalTime>
  <Words>1612</Words>
  <Application>Microsoft Office PowerPoint</Application>
  <PresentationFormat>Widescreen</PresentationFormat>
  <Paragraphs>129</Paragraphs>
  <Slides>25</Slides>
  <Notes>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Times New Roman</vt:lpstr>
      <vt:lpstr>Office Theme</vt:lpstr>
      <vt:lpstr>PowerPoint Presentation</vt:lpstr>
      <vt:lpstr>Objective</vt:lpstr>
      <vt:lpstr>Abstract</vt:lpstr>
      <vt:lpstr>                    PROBLEM STATEMENT </vt:lpstr>
      <vt:lpstr>Proposed system</vt:lpstr>
      <vt:lpstr>PowerPoint Presentation</vt:lpstr>
      <vt:lpstr>                            DATASET</vt:lpstr>
      <vt:lpstr>Existing System</vt:lpstr>
      <vt:lpstr>Disadvantages</vt:lpstr>
      <vt:lpstr>Literature Survey</vt:lpstr>
      <vt:lpstr>PowerPoint Presentation</vt:lpstr>
      <vt:lpstr>PowerPoint Presentation</vt:lpstr>
      <vt:lpstr>Advantages</vt:lpstr>
      <vt:lpstr>Hardware Requirements</vt:lpstr>
      <vt:lpstr>Software Requirements</vt:lpstr>
      <vt:lpstr>Algorithms</vt:lpstr>
      <vt:lpstr>Modules</vt:lpstr>
      <vt:lpstr>Data Pre-Processing</vt:lpstr>
      <vt:lpstr>Feature Extraction </vt:lpstr>
      <vt:lpstr>Model Training </vt:lpstr>
      <vt:lpstr>Evaluation </vt:lpstr>
      <vt:lpstr>                Future Enhancements </vt:lpstr>
      <vt:lpstr>                        CONCLUSION</vt:lpstr>
      <vt:lpstr>                    REFERENCES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muthupriya199508@gmail.com</dc:creator>
  <cp:lastModifiedBy>M. Ramyaa</cp:lastModifiedBy>
  <cp:revision>474</cp:revision>
  <dcterms:created xsi:type="dcterms:W3CDTF">2017-03-04T07:00:00Z</dcterms:created>
  <dcterms:modified xsi:type="dcterms:W3CDTF">2023-06-15T07:43:16Z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1033-10.2.0.5811</vt:lpwstr>
  </property>
</Properties>
</file>

<file path=docProps/thumbnail.jpeg>
</file>